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1322" r:id="rId3"/>
    <p:sldId id="1314" r:id="rId4"/>
    <p:sldId id="1315" r:id="rId5"/>
    <p:sldId id="1316" r:id="rId6"/>
    <p:sldId id="1317" r:id="rId7"/>
    <p:sldId id="1305" r:id="rId8"/>
    <p:sldId id="1313" r:id="rId9"/>
    <p:sldId id="1321" r:id="rId10"/>
    <p:sldId id="1320" r:id="rId11"/>
    <p:sldId id="1300" r:id="rId12"/>
    <p:sldId id="1310" r:id="rId13"/>
    <p:sldId id="1311" r:id="rId14"/>
    <p:sldId id="1312" r:id="rId15"/>
    <p:sldId id="1299" r:id="rId16"/>
    <p:sldId id="1306" r:id="rId17"/>
    <p:sldId id="1307" r:id="rId18"/>
    <p:sldId id="1308" r:id="rId19"/>
    <p:sldId id="1309" r:id="rId20"/>
    <p:sldId id="1298" r:id="rId21"/>
    <p:sldId id="1297" r:id="rId22"/>
    <p:sldId id="1296" r:id="rId23"/>
    <p:sldId id="129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A154"/>
    <a:srgbClr val="D1F3D3"/>
    <a:srgbClr val="007672"/>
    <a:srgbClr val="D33E4C"/>
    <a:srgbClr val="9DC8F6"/>
    <a:srgbClr val="7E7E7E"/>
    <a:srgbClr val="E6DC14"/>
    <a:srgbClr val="ECECEC"/>
    <a:srgbClr val="1100F0"/>
    <a:srgbClr val="00B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25" autoAdjust="0"/>
    <p:restoredTop sz="89098" autoAdjust="0"/>
  </p:normalViewPr>
  <p:slideViewPr>
    <p:cSldViewPr snapToGrid="0">
      <p:cViewPr varScale="1">
        <p:scale>
          <a:sx n="87" d="100"/>
          <a:sy n="87" d="100"/>
        </p:scale>
        <p:origin x="71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16EF4-5785-497D-A47A-FDB3E839A32D}" type="datetimeFigureOut">
              <a:rPr lang="ko-KR" altLang="en-US" smtClean="0"/>
              <a:t>2026-02-24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en-US" altLang="ko-KR"/>
              <a:t>`</a:t>
            </a: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4DD4B-0AE0-4146-AC4E-9B88D580D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340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DE687-0536-5A1E-90CD-C94D74766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876EC5-28D9-FE1E-7F24-AAF3752BB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874BD5-2449-F9C1-58E1-39BB3112C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08B5AD-EF7D-972D-19C7-E745834416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4DD4B-0AE0-4146-AC4E-9B88D580D2B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85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4DD4B-0AE0-4146-AC4E-9B88D580D2B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337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4DD4B-0AE0-4146-AC4E-9B88D580D2B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565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4DD4B-0AE0-4146-AC4E-9B88D580D2B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988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C2C60-826A-D078-2841-F98BD9EBC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F5F53F-2F96-C99E-EF5B-131CB4882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753A59-0ED7-CE6F-3E0F-60AFB3666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8BBD55-3E07-5017-5700-C7441418B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4DD4B-0AE0-4146-AC4E-9B88D580D2B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213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03A37643-6DC7-4604-95B9-1143898191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2411349"/>
            <a:ext cx="12192001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marL="0" indent="0" algn="ctr" latinLnBrk="0">
              <a:buNone/>
              <a:defRPr lang="ko-KR" altLang="en-US" sz="6600" kern="1200" dirty="0" smtClean="0">
                <a:solidFill>
                  <a:srgbClr val="002060"/>
                </a:solidFill>
                <a:latin typeface="+mj-lt"/>
              </a:defRPr>
            </a:lvl1pPr>
            <a:lvl2pPr>
              <a:defRPr lang="ko-KR" altLang="en-US" kern="1200" dirty="0" smtClean="0">
                <a:cs typeface="+mn-cs"/>
              </a:defRPr>
            </a:lvl2pPr>
            <a:lvl3pPr>
              <a:defRPr lang="ko-KR" altLang="en-US" sz="1800" kern="1200" dirty="0" smtClean="0">
                <a:cs typeface="+mn-cs"/>
              </a:defRPr>
            </a:lvl3pPr>
            <a:lvl4pPr>
              <a:defRPr lang="ko-KR" altLang="en-US" sz="1800" kern="1200" dirty="0" smtClean="0">
                <a:latin typeface="+mn-lt"/>
                <a:cs typeface="+mn-cs"/>
              </a:defRPr>
            </a:lvl4pPr>
            <a:lvl5pPr>
              <a:defRPr lang="ko-KR" altLang="en-US" sz="1800" kern="1200" dirty="0">
                <a:latin typeface="+mn-lt"/>
                <a:cs typeface="+mn-cs"/>
              </a:defRPr>
            </a:lvl5pPr>
          </a:lstStyle>
          <a:p>
            <a:pPr marL="0" lvl="0" algn="ctr" defTabSz="91440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76F133-F520-4C69-8B7D-D68E2D2BC4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922" y="5049155"/>
            <a:ext cx="10091058" cy="399927"/>
          </a:xfrm>
          <a:prstGeom prst="rect">
            <a:avLst/>
          </a:prstGeom>
        </p:spPr>
        <p:txBody>
          <a:bodyPr/>
          <a:lstStyle>
            <a:lvl1pPr marL="0" indent="0" algn="r" latinLnBrk="0">
              <a:buNone/>
              <a:defRPr kumimoji="1" lang="ko-KR" altLang="en-US" sz="2400" b="0" kern="1200" dirty="0" smtClean="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Date and Name</a:t>
            </a:r>
            <a:endParaRPr lang="ko-KR" altLang="en-US"/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B68F0011-B08C-4021-81F6-65C9BD9E51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4181" y="1547309"/>
            <a:ext cx="11083636" cy="584775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b">
            <a:spAutoFit/>
          </a:bodyPr>
          <a:lstStyle>
            <a:lvl1pPr marL="0" indent="0" algn="ctr" latinLnBrk="0">
              <a:buNone/>
              <a:defRPr lang="ko-KR" altLang="en-US" sz="3200" b="0" i="1" kern="1200" dirty="0" smtClean="0">
                <a:solidFill>
                  <a:schemeClr val="bg1"/>
                </a:solidFill>
                <a:latin typeface="+mj-lt"/>
              </a:defRPr>
            </a:lvl1pPr>
            <a:lvl2pPr>
              <a:defRPr lang="ko-KR" altLang="en-US" kern="1200" dirty="0" smtClean="0">
                <a:cs typeface="+mn-cs"/>
              </a:defRPr>
            </a:lvl2pPr>
            <a:lvl3pPr>
              <a:defRPr lang="ko-KR" altLang="en-US" sz="1800" kern="1200" dirty="0" smtClean="0">
                <a:cs typeface="+mn-cs"/>
              </a:defRPr>
            </a:lvl3pPr>
            <a:lvl4pPr>
              <a:defRPr lang="ko-KR" altLang="en-US" sz="1800" kern="1200" dirty="0" smtClean="0">
                <a:latin typeface="+mn-lt"/>
                <a:cs typeface="+mn-cs"/>
              </a:defRPr>
            </a:lvl4pPr>
            <a:lvl5pPr>
              <a:defRPr lang="ko-KR" altLang="en-US" sz="1800" kern="1200" dirty="0">
                <a:latin typeface="+mn-lt"/>
                <a:cs typeface="+mn-cs"/>
              </a:defRPr>
            </a:lvl5pPr>
          </a:lstStyle>
          <a:p>
            <a:pPr marL="0" lvl="0" algn="ctr" defTabSz="914400"/>
            <a:r>
              <a:rPr lang="en-US" altLang="ko-KR"/>
              <a:t>Sub-title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912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5572127" y="6465038"/>
            <a:ext cx="1047751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b" latinLnBrk="1" hangingPunct="1">
              <a:lnSpc>
                <a:spcPct val="120000"/>
              </a:lnSpc>
              <a:spcBef>
                <a:spcPct val="50000"/>
              </a:spcBef>
              <a:buClr>
                <a:srgbClr val="FF0000"/>
              </a:buClr>
              <a:buFont typeface="Wingdings 2" pitchFamily="18" charset="2"/>
              <a:buNone/>
              <a:defRPr/>
            </a:pPr>
            <a:r>
              <a:rPr lang="en-US" altLang="ko-KR" sz="12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fld id="{49684046-CFDE-4B04-A9B5-6679A0FC9AF2}" type="slidenum">
              <a:rPr lang="en-US" altLang="ko-KR" sz="1200" b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algn="ctr" eaLnBrk="1" fontAlgn="b" latinLnBrk="1" hangingPunct="1">
                <a:lnSpc>
                  <a:spcPct val="120000"/>
                </a:lnSpc>
                <a:spcBef>
                  <a:spcPct val="50000"/>
                </a:spcBef>
                <a:buClr>
                  <a:srgbClr val="FF0000"/>
                </a:buClr>
                <a:buFont typeface="Wingdings 2" pitchFamily="18" charset="2"/>
                <a:buNone/>
                <a:defRPr/>
              </a:pPr>
              <a:t>‹#›</a:t>
            </a:fld>
            <a:r>
              <a:rPr lang="en-US" altLang="ko-KR" sz="12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2" name="제목 6">
            <a:extLst>
              <a:ext uri="{FF2B5EF4-FFF2-40B4-BE49-F238E27FC236}">
                <a16:creationId xmlns:a16="http://schemas.microsoft.com/office/drawing/2014/main" id="{02611353-0480-4C3F-8964-5DAEBC3BD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378" y="79030"/>
            <a:ext cx="10776008" cy="550392"/>
          </a:xfrm>
          <a:prstGeom prst="rect">
            <a:avLst/>
          </a:prstGeom>
        </p:spPr>
        <p:txBody>
          <a:bodyPr anchor="ctr"/>
          <a:lstStyle>
            <a:lvl1pPr latinLnBrk="0">
              <a:defRPr sz="3200">
                <a:solidFill>
                  <a:srgbClr val="002060"/>
                </a:solidFill>
              </a:defRPr>
            </a:lvl1pPr>
          </a:lstStyle>
          <a:p>
            <a:r>
              <a:rPr lang="en-US" altLang="ko-KR"/>
              <a:t>Master Title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3E4413-071E-4A36-9668-DEF0636E6B15}"/>
              </a:ext>
            </a:extLst>
          </p:cNvPr>
          <p:cNvSpPr/>
          <p:nvPr/>
        </p:nvSpPr>
        <p:spPr bwMode="auto">
          <a:xfrm>
            <a:off x="390014" y="1"/>
            <a:ext cx="238700" cy="629422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722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C5DA18-2001-4F21-A485-9F9A11110A4D}"/>
              </a:ext>
            </a:extLst>
          </p:cNvPr>
          <p:cNvSpPr txBox="1"/>
          <p:nvPr/>
        </p:nvSpPr>
        <p:spPr bwMode="auto">
          <a:xfrm>
            <a:off x="2017800" y="2551835"/>
            <a:ext cx="81564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5400" b="1" i="0" kern="0">
                <a:solidFill>
                  <a:srgbClr val="002060"/>
                </a:solidFill>
                <a:latin typeface="+mj-lt"/>
              </a:rPr>
              <a:t>THANK YOU </a:t>
            </a:r>
          </a:p>
          <a:p>
            <a:pPr algn="l"/>
            <a:r>
              <a:rPr lang="en-US" altLang="ko-KR" sz="5400" b="1" i="0" kern="0">
                <a:solidFill>
                  <a:srgbClr val="4C70E1"/>
                </a:solidFill>
                <a:latin typeface="+mj-lt"/>
              </a:rPr>
              <a:t>F</a:t>
            </a:r>
            <a:r>
              <a:rPr lang="en-US" altLang="ko-KR" sz="5400" b="1" i="0" kern="0">
                <a:solidFill>
                  <a:srgbClr val="4D63DB"/>
                </a:solidFill>
                <a:latin typeface="+mj-lt"/>
              </a:rPr>
              <a:t>O</a:t>
            </a:r>
            <a:r>
              <a:rPr lang="en-US" altLang="ko-KR" sz="5400" b="1" i="0" kern="0">
                <a:solidFill>
                  <a:srgbClr val="4E5AD5"/>
                </a:solidFill>
                <a:latin typeface="+mj-lt"/>
              </a:rPr>
              <a:t>R</a:t>
            </a:r>
            <a:r>
              <a:rPr lang="en-US" altLang="ko-KR" sz="5400" b="1" i="0" kern="0">
                <a:solidFill>
                  <a:srgbClr val="002060"/>
                </a:solidFill>
                <a:latin typeface="+mj-lt"/>
              </a:rPr>
              <a:t> </a:t>
            </a:r>
            <a:r>
              <a:rPr lang="en-US" altLang="ko-KR" sz="5400" b="1" i="0" kern="0">
                <a:solidFill>
                  <a:srgbClr val="4C4BCE"/>
                </a:solidFill>
                <a:latin typeface="+mj-lt"/>
              </a:rPr>
              <a:t>Y</a:t>
            </a:r>
            <a:r>
              <a:rPr lang="en-US" altLang="ko-KR" sz="5400" b="1" i="0" kern="0">
                <a:solidFill>
                  <a:srgbClr val="5046CB"/>
                </a:solidFill>
                <a:latin typeface="+mj-lt"/>
              </a:rPr>
              <a:t>O</a:t>
            </a:r>
            <a:r>
              <a:rPr lang="en-US" altLang="ko-KR" sz="5400" b="1" i="0" kern="0">
                <a:solidFill>
                  <a:srgbClr val="503FC8"/>
                </a:solidFill>
                <a:latin typeface="+mj-lt"/>
              </a:rPr>
              <a:t>U</a:t>
            </a:r>
            <a:r>
              <a:rPr lang="en-US" altLang="ko-KR" sz="5400" b="1" i="0" kern="0">
                <a:solidFill>
                  <a:srgbClr val="523DC5"/>
                </a:solidFill>
                <a:latin typeface="+mj-lt"/>
              </a:rPr>
              <a:t>R</a:t>
            </a:r>
            <a:r>
              <a:rPr lang="en-US" altLang="ko-KR" sz="5400" b="1" i="0" kern="0">
                <a:solidFill>
                  <a:srgbClr val="002060"/>
                </a:solidFill>
                <a:latin typeface="+mj-lt"/>
              </a:rPr>
              <a:t> </a:t>
            </a:r>
            <a:r>
              <a:rPr lang="en-US" altLang="ko-KR" sz="5400" b="1" i="0" kern="0">
                <a:solidFill>
                  <a:srgbClr val="472ABF"/>
                </a:solidFill>
                <a:latin typeface="+mj-lt"/>
              </a:rPr>
              <a:t>AT</a:t>
            </a:r>
            <a:r>
              <a:rPr lang="en-US" altLang="ko-KR" sz="5400" b="1" i="0" kern="0">
                <a:solidFill>
                  <a:srgbClr val="5432C0"/>
                </a:solidFill>
                <a:latin typeface="+mj-lt"/>
              </a:rPr>
              <a:t>T</a:t>
            </a:r>
            <a:r>
              <a:rPr lang="en-US" altLang="ko-KR" sz="5400" b="1" i="0" kern="0">
                <a:solidFill>
                  <a:srgbClr val="5432BC"/>
                </a:solidFill>
                <a:latin typeface="+mj-lt"/>
              </a:rPr>
              <a:t>E</a:t>
            </a:r>
            <a:r>
              <a:rPr lang="en-US" altLang="ko-KR" sz="5400" b="1" i="0" kern="0">
                <a:solidFill>
                  <a:srgbClr val="5433BA"/>
                </a:solidFill>
                <a:latin typeface="+mj-lt"/>
              </a:rPr>
              <a:t>N</a:t>
            </a:r>
            <a:r>
              <a:rPr lang="en-US" altLang="ko-KR" sz="5400" b="1" i="0" kern="0">
                <a:solidFill>
                  <a:srgbClr val="5433B7"/>
                </a:solidFill>
                <a:latin typeface="+mj-lt"/>
              </a:rPr>
              <a:t>T</a:t>
            </a:r>
            <a:r>
              <a:rPr lang="en-US" altLang="ko-KR" sz="5400" b="1" i="0" kern="0">
                <a:solidFill>
                  <a:srgbClr val="5334AC"/>
                </a:solidFill>
                <a:latin typeface="+mj-lt"/>
              </a:rPr>
              <a:t>I</a:t>
            </a:r>
            <a:r>
              <a:rPr lang="en-US" altLang="ko-KR" sz="5400" b="1" i="0" kern="0">
                <a:solidFill>
                  <a:srgbClr val="5334A8"/>
                </a:solidFill>
                <a:latin typeface="+mj-lt"/>
              </a:rPr>
              <a:t>O</a:t>
            </a:r>
            <a:r>
              <a:rPr lang="en-US" altLang="ko-KR" sz="5400" b="1" i="0" kern="0">
                <a:solidFill>
                  <a:srgbClr val="5335A3"/>
                </a:solidFill>
                <a:latin typeface="+mj-lt"/>
              </a:rPr>
              <a:t>N</a:t>
            </a:r>
          </a:p>
        </p:txBody>
      </p:sp>
      <p:pic>
        <p:nvPicPr>
          <p:cNvPr id="6" name="그림 5" descr="다리, 셔츠이(가) 표시된 사진&#10;&#10;자동 생성된 설명">
            <a:extLst>
              <a:ext uri="{FF2B5EF4-FFF2-40B4-BE49-F238E27FC236}">
                <a16:creationId xmlns:a16="http://schemas.microsoft.com/office/drawing/2014/main" id="{DC545D08-74EF-41BF-B2A8-D13083D1CC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1" y="2754990"/>
            <a:ext cx="1143124" cy="13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52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C7A339F-E719-41DB-94B1-A5F118C302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15" y="752482"/>
            <a:ext cx="2796207" cy="841689"/>
          </a:xfrm>
          <a:prstGeom prst="rect">
            <a:avLst/>
          </a:prstGeom>
        </p:spPr>
      </p:pic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03A37643-6DC7-4604-95B9-1143898191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015" y="2802838"/>
            <a:ext cx="750830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buNone/>
              <a:defRPr lang="ko-KR" altLang="en-US" sz="4400" kern="1200" dirty="0">
                <a:blipFill>
                  <a:blip r:embed="rId3"/>
                  <a:tile tx="0" ty="0" sx="100000" sy="100000" flip="none" algn="tl"/>
                </a:blipFill>
                <a:latin typeface="+mj-lt"/>
              </a:defRPr>
            </a:lvl1pPr>
          </a:lstStyle>
          <a:p>
            <a:pPr marL="0" lvl="0" defTabSz="914400"/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76F133-F520-4C69-8B7D-D68E2D2BC4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922" y="5049155"/>
            <a:ext cx="5040333" cy="39992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buNone/>
              <a:defRPr lang="ko-KR" altLang="en-US" sz="2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Date and Name</a:t>
            </a:r>
            <a:endParaRPr lang="ko-KR" altLang="en-US"/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B68F0011-B08C-4021-81F6-65C9BD9E51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7013" y="2381950"/>
            <a:ext cx="750830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buNone/>
              <a:defRPr lang="ko-KR" altLang="en-US" sz="2000" kern="1200" dirty="0">
                <a:blipFill>
                  <a:blip r:embed="rId3"/>
                  <a:tile tx="0" ty="0" sx="100000" sy="100000" flip="none" algn="tl"/>
                </a:blipFill>
                <a:latin typeface="+mj-lt"/>
              </a:defRPr>
            </a:lvl1pPr>
          </a:lstStyle>
          <a:p>
            <a:pPr marL="0" lvl="0" defTabSz="914400"/>
            <a:r>
              <a:rPr lang="en-US" altLang="ko-KR"/>
              <a:t>Sub-title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303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d-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10208" y="3364302"/>
            <a:ext cx="10806645" cy="921954"/>
          </a:xfrm>
          <a:prstGeom prst="rect">
            <a:avLst/>
          </a:prstGeom>
        </p:spPr>
        <p:txBody>
          <a:bodyPr anchor="ctr"/>
          <a:lstStyle>
            <a:lvl1pPr latinLnBrk="0">
              <a:defRPr sz="2800" baseline="0">
                <a:solidFill>
                  <a:schemeClr val="bg2"/>
                </a:solidFill>
                <a:effectLst/>
                <a:latin typeface="+mn-ea"/>
                <a:ea typeface="+mn-ea"/>
              </a:defRPr>
            </a:lvl1pPr>
          </a:lstStyle>
          <a:p>
            <a:r>
              <a:rPr lang="en-US" altLang="ko-KR"/>
              <a:t>1. </a:t>
            </a:r>
            <a:r>
              <a:rPr lang="ko-KR" altLang="en-US"/>
              <a:t>간지의 목차를 입력해주세요</a:t>
            </a:r>
          </a:p>
        </p:txBody>
      </p:sp>
      <p:sp>
        <p:nvSpPr>
          <p:cNvPr id="6" name="텍스트 개체 틀 28">
            <a:extLst>
              <a:ext uri="{FF2B5EF4-FFF2-40B4-BE49-F238E27FC236}">
                <a16:creationId xmlns:a16="http://schemas.microsoft.com/office/drawing/2014/main" id="{31C94AC5-CE65-42D9-98D2-46D591DD7B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0208" y="2545150"/>
            <a:ext cx="10806645" cy="819152"/>
          </a:xfrm>
          <a:prstGeom prst="rect">
            <a:avLst/>
          </a:prstGeom>
          <a:solidFill>
            <a:srgbClr val="002060"/>
          </a:solidFill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/>
              <a:t> 간지를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2911428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ody slide - big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5578505" y="6465038"/>
            <a:ext cx="1047751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b" latinLnBrk="1" hangingPunct="1">
              <a:lnSpc>
                <a:spcPct val="120000"/>
              </a:lnSpc>
              <a:spcBef>
                <a:spcPct val="50000"/>
              </a:spcBef>
              <a:buClr>
                <a:srgbClr val="FF0000"/>
              </a:buClr>
              <a:buFont typeface="Wingdings 2" pitchFamily="18" charset="2"/>
              <a:buNone/>
              <a:defRPr/>
            </a:pPr>
            <a:r>
              <a:rPr lang="en-US" altLang="ko-KR" sz="12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fld id="{49684046-CFDE-4B04-A9B5-6679A0FC9AF2}" type="slidenum">
              <a:rPr lang="en-US" altLang="ko-KR" sz="1200" b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algn="ctr" eaLnBrk="1" fontAlgn="b" latinLnBrk="1" hangingPunct="1">
                <a:lnSpc>
                  <a:spcPct val="120000"/>
                </a:lnSpc>
                <a:spcBef>
                  <a:spcPct val="50000"/>
                </a:spcBef>
                <a:buClr>
                  <a:srgbClr val="FF0000"/>
                </a:buClr>
                <a:buFont typeface="Wingdings 2" pitchFamily="18" charset="2"/>
                <a:buNone/>
                <a:defRPr/>
              </a:pPr>
              <a:t>‹#›</a:t>
            </a:fld>
            <a:r>
              <a:rPr lang="en-US" altLang="ko-KR" sz="12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A67E34E-1A69-4A3C-A6E2-C8233E81C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7" y="858053"/>
            <a:ext cx="10776008" cy="5429251"/>
          </a:xfrm>
          <a:prstGeom prst="rect">
            <a:avLst/>
          </a:prstGeom>
        </p:spPr>
        <p:txBody>
          <a:bodyPr/>
          <a:lstStyle>
            <a:lvl1pPr marL="342900" indent="-342900" latinLnBrk="0">
              <a:buClr>
                <a:srgbClr val="002060"/>
              </a:buClr>
              <a:buFont typeface="굴림" pitchFamily="50" charset="-127"/>
              <a:buChar char="■"/>
              <a:defRPr sz="2400" b="1"/>
            </a:lvl1pPr>
            <a:lvl2pPr marL="742950" indent="-285750" latinLnBrk="0">
              <a:buClr>
                <a:srgbClr val="002060"/>
              </a:buClr>
              <a:buSzPct val="100000"/>
              <a:buFont typeface="Wingdings 3" pitchFamily="18" charset="2"/>
              <a:buChar char="u"/>
              <a:defRPr sz="2000"/>
            </a:lvl2pPr>
            <a:lvl3pPr marL="1143000" indent="-228600" latinLnBrk="0">
              <a:buClr>
                <a:srgbClr val="002060"/>
              </a:buClr>
              <a:buFont typeface="Wingdings" panose="05000000000000000000" pitchFamily="2" charset="2"/>
              <a:buChar char="l"/>
              <a:defRPr sz="1800"/>
            </a:lvl3pPr>
            <a:lvl4pPr marL="1600200" indent="-228600" latinLnBrk="0">
              <a:buClr>
                <a:srgbClr val="002060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 latinLnBrk="0">
              <a:buClr>
                <a:srgbClr val="002060"/>
              </a:buClr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2" name="제목 6">
            <a:extLst>
              <a:ext uri="{FF2B5EF4-FFF2-40B4-BE49-F238E27FC236}">
                <a16:creationId xmlns:a16="http://schemas.microsoft.com/office/drawing/2014/main" id="{02611353-0480-4C3F-8964-5DAEBC3BD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378" y="79030"/>
            <a:ext cx="10776008" cy="550392"/>
          </a:xfrm>
          <a:prstGeom prst="rect">
            <a:avLst/>
          </a:prstGeom>
        </p:spPr>
        <p:txBody>
          <a:bodyPr anchor="ctr"/>
          <a:lstStyle>
            <a:lvl1pPr latinLnBrk="0">
              <a:defRPr sz="3200">
                <a:solidFill>
                  <a:srgbClr val="002060"/>
                </a:solidFill>
              </a:defRPr>
            </a:lvl1pPr>
          </a:lstStyle>
          <a:p>
            <a:r>
              <a:rPr lang="en-US" altLang="ko-KR"/>
              <a:t>Master Title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3E4413-071E-4A36-9668-DEF0636E6B15}"/>
              </a:ext>
            </a:extLst>
          </p:cNvPr>
          <p:cNvSpPr/>
          <p:nvPr/>
        </p:nvSpPr>
        <p:spPr bwMode="auto">
          <a:xfrm>
            <a:off x="390014" y="1"/>
            <a:ext cx="238700" cy="629422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9968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ody slide - big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939A95D-EDE0-4EC5-B198-74752EFD276A}"/>
              </a:ext>
            </a:extLst>
          </p:cNvPr>
          <p:cNvGrpSpPr/>
          <p:nvPr/>
        </p:nvGrpSpPr>
        <p:grpSpPr>
          <a:xfrm>
            <a:off x="5391150" y="0"/>
            <a:ext cx="6800850" cy="6858001"/>
            <a:chOff x="5391150" y="0"/>
            <a:chExt cx="6800850" cy="6858001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43BF7A9C-7D14-46F4-9331-4D9B8F0190C7}"/>
                </a:ext>
              </a:extLst>
            </p:cNvPr>
            <p:cNvSpPr/>
            <p:nvPr userDrawn="1"/>
          </p:nvSpPr>
          <p:spPr bwMode="auto">
            <a:xfrm flipV="1">
              <a:off x="6096000" y="0"/>
              <a:ext cx="6096000" cy="6858001"/>
            </a:xfrm>
            <a:custGeom>
              <a:avLst/>
              <a:gdLst>
                <a:gd name="connsiteX0" fmla="*/ 0 w 6096000"/>
                <a:gd name="connsiteY0" fmla="*/ 6858001 h 6858001"/>
                <a:gd name="connsiteX1" fmla="*/ 3794760 w 6096000"/>
                <a:gd name="connsiteY1" fmla="*/ 6858001 h 6858001"/>
                <a:gd name="connsiteX2" fmla="*/ 3794760 w 6096000"/>
                <a:gd name="connsiteY2" fmla="*/ 6858000 h 6858001"/>
                <a:gd name="connsiteX3" fmla="*/ 6096000 w 6096000"/>
                <a:gd name="connsiteY3" fmla="*/ 6858000 h 6858001"/>
                <a:gd name="connsiteX4" fmla="*/ 6096000 w 6096000"/>
                <a:gd name="connsiteY4" fmla="*/ 0 h 6858001"/>
                <a:gd name="connsiteX5" fmla="*/ 3794760 w 6096000"/>
                <a:gd name="connsiteY5" fmla="*/ 0 h 6858001"/>
                <a:gd name="connsiteX6" fmla="*/ 3794760 w 6096000"/>
                <a:gd name="connsiteY6" fmla="*/ 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0" h="6858001">
                  <a:moveTo>
                    <a:pt x="0" y="6858001"/>
                  </a:moveTo>
                  <a:lnTo>
                    <a:pt x="3794760" y="6858001"/>
                  </a:lnTo>
                  <a:lnTo>
                    <a:pt x="3794760" y="6858000"/>
                  </a:lnTo>
                  <a:lnTo>
                    <a:pt x="6096000" y="6858000"/>
                  </a:lnTo>
                  <a:lnTo>
                    <a:pt x="6096000" y="0"/>
                  </a:lnTo>
                  <a:lnTo>
                    <a:pt x="3794760" y="0"/>
                  </a:lnTo>
                  <a:lnTo>
                    <a:pt x="3794760" y="1"/>
                  </a:lnTo>
                  <a:close/>
                </a:path>
              </a:pathLst>
            </a:custGeom>
            <a:solidFill>
              <a:srgbClr val="DFDFE0">
                <a:alpha val="13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B60AF996-2632-405A-9D89-CE85EE8EA2E9}"/>
                </a:ext>
              </a:extLst>
            </p:cNvPr>
            <p:cNvSpPr/>
            <p:nvPr userDrawn="1"/>
          </p:nvSpPr>
          <p:spPr bwMode="auto">
            <a:xfrm>
              <a:off x="5391150" y="727075"/>
              <a:ext cx="6800850" cy="6130925"/>
            </a:xfrm>
            <a:prstGeom prst="triangle">
              <a:avLst>
                <a:gd name="adj" fmla="val 100000"/>
              </a:avLst>
            </a:prstGeom>
            <a:solidFill>
              <a:srgbClr val="A0A0A3">
                <a:alpha val="12941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5572127" y="6465038"/>
            <a:ext cx="1047751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b" latinLnBrk="1" hangingPunct="1">
              <a:lnSpc>
                <a:spcPct val="120000"/>
              </a:lnSpc>
              <a:spcBef>
                <a:spcPct val="50000"/>
              </a:spcBef>
              <a:buClr>
                <a:srgbClr val="FF0000"/>
              </a:buClr>
              <a:buFont typeface="Wingdings 2" pitchFamily="18" charset="2"/>
              <a:buNone/>
              <a:defRPr/>
            </a:pPr>
            <a:r>
              <a:rPr lang="en-US" altLang="ko-KR" sz="12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fld id="{49684046-CFDE-4B04-A9B5-6679A0FC9AF2}" type="slidenum">
              <a:rPr lang="en-US" altLang="ko-KR" sz="1200" b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algn="ctr" eaLnBrk="1" fontAlgn="b" latinLnBrk="1" hangingPunct="1">
                <a:lnSpc>
                  <a:spcPct val="120000"/>
                </a:lnSpc>
                <a:spcBef>
                  <a:spcPct val="50000"/>
                </a:spcBef>
                <a:buClr>
                  <a:srgbClr val="FF0000"/>
                </a:buClr>
                <a:buFont typeface="Wingdings 2" pitchFamily="18" charset="2"/>
                <a:buNone/>
                <a:defRPr/>
              </a:pPr>
              <a:t>‹#›</a:t>
            </a:fld>
            <a:r>
              <a:rPr lang="en-US" altLang="ko-KR" sz="12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A67E34E-1A69-4A3C-A6E2-C8233E81C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7" y="858053"/>
            <a:ext cx="10776008" cy="5429251"/>
          </a:xfrm>
          <a:prstGeom prst="rect">
            <a:avLst/>
          </a:prstGeom>
        </p:spPr>
        <p:txBody>
          <a:bodyPr/>
          <a:lstStyle>
            <a:lvl1pPr marL="342900" indent="-342900" latinLnBrk="0">
              <a:buClr>
                <a:srgbClr val="002060"/>
              </a:buClr>
              <a:buFont typeface="굴림" pitchFamily="50" charset="-127"/>
              <a:buChar char="■"/>
              <a:defRPr sz="2400" b="1"/>
            </a:lvl1pPr>
            <a:lvl2pPr marL="742950" indent="-285750" latinLnBrk="0">
              <a:buClr>
                <a:srgbClr val="002060"/>
              </a:buClr>
              <a:buSzPct val="100000"/>
              <a:buFont typeface="Wingdings 3" pitchFamily="18" charset="2"/>
              <a:buChar char="u"/>
              <a:defRPr sz="2000"/>
            </a:lvl2pPr>
            <a:lvl3pPr marL="1143000" indent="-228600" latinLnBrk="0">
              <a:buClr>
                <a:srgbClr val="002060"/>
              </a:buClr>
              <a:buFont typeface="Wingdings" panose="05000000000000000000" pitchFamily="2" charset="2"/>
              <a:buChar char="l"/>
              <a:defRPr sz="1800"/>
            </a:lvl3pPr>
            <a:lvl4pPr marL="1600200" indent="-228600" latinLnBrk="0">
              <a:buClr>
                <a:srgbClr val="002060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 latinLnBrk="0">
              <a:buClr>
                <a:srgbClr val="002060"/>
              </a:buClr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2" name="제목 6">
            <a:extLst>
              <a:ext uri="{FF2B5EF4-FFF2-40B4-BE49-F238E27FC236}">
                <a16:creationId xmlns:a16="http://schemas.microsoft.com/office/drawing/2014/main" id="{02611353-0480-4C3F-8964-5DAEBC3BD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378" y="79030"/>
            <a:ext cx="10776008" cy="550392"/>
          </a:xfrm>
          <a:prstGeom prst="rect">
            <a:avLst/>
          </a:prstGeom>
        </p:spPr>
        <p:txBody>
          <a:bodyPr anchor="ctr"/>
          <a:lstStyle>
            <a:lvl1pPr latinLnBrk="0">
              <a:defRPr sz="3200">
                <a:solidFill>
                  <a:srgbClr val="002060"/>
                </a:solidFill>
              </a:defRPr>
            </a:lvl1pPr>
          </a:lstStyle>
          <a:p>
            <a:r>
              <a:rPr lang="en-US" altLang="ko-KR"/>
              <a:t>Master Title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3E4413-071E-4A36-9668-DEF0636E6B15}"/>
              </a:ext>
            </a:extLst>
          </p:cNvPr>
          <p:cNvSpPr/>
          <p:nvPr/>
        </p:nvSpPr>
        <p:spPr bwMode="auto">
          <a:xfrm>
            <a:off x="390014" y="1"/>
            <a:ext cx="238700" cy="629422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167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ody slide - middle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5572127" y="6465038"/>
            <a:ext cx="1047751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b" latinLnBrk="1" hangingPunct="1">
              <a:lnSpc>
                <a:spcPct val="120000"/>
              </a:lnSpc>
              <a:spcBef>
                <a:spcPct val="50000"/>
              </a:spcBef>
              <a:buClr>
                <a:srgbClr val="FF0000"/>
              </a:buClr>
              <a:buFont typeface="Wingdings 2" pitchFamily="18" charset="2"/>
              <a:buNone/>
              <a:defRPr/>
            </a:pPr>
            <a:r>
              <a:rPr lang="en-US" altLang="ko-KR" sz="12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fld id="{49684046-CFDE-4B04-A9B5-6679A0FC9AF2}" type="slidenum">
              <a:rPr lang="en-US" altLang="ko-KR" sz="1200" b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algn="ctr" eaLnBrk="1" fontAlgn="b" latinLnBrk="1" hangingPunct="1">
                <a:lnSpc>
                  <a:spcPct val="120000"/>
                </a:lnSpc>
                <a:spcBef>
                  <a:spcPct val="50000"/>
                </a:spcBef>
                <a:buClr>
                  <a:srgbClr val="FF0000"/>
                </a:buClr>
                <a:buFont typeface="Wingdings 2" pitchFamily="18" charset="2"/>
                <a:buNone/>
                <a:defRPr/>
              </a:pPr>
              <a:t>‹#›</a:t>
            </a:fld>
            <a:r>
              <a:rPr lang="en-US" altLang="ko-KR" sz="12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A67E34E-1A69-4A3C-A6E2-C8233E81C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7" y="858053"/>
            <a:ext cx="10776008" cy="5429251"/>
          </a:xfrm>
          <a:prstGeom prst="rect">
            <a:avLst/>
          </a:prstGeom>
        </p:spPr>
        <p:txBody>
          <a:bodyPr/>
          <a:lstStyle>
            <a:lvl1pPr marL="342900" indent="-342900" latinLnBrk="0">
              <a:buClr>
                <a:srgbClr val="002060"/>
              </a:buClr>
              <a:buFont typeface="굴림" pitchFamily="50" charset="-127"/>
              <a:buChar char="■"/>
              <a:defRPr sz="2000" b="1"/>
            </a:lvl1pPr>
            <a:lvl2pPr marL="742950" indent="-285750" latinLnBrk="0">
              <a:buClr>
                <a:srgbClr val="002060"/>
              </a:buClr>
              <a:buSzPct val="100000"/>
              <a:buFont typeface="Wingdings 3" pitchFamily="18" charset="2"/>
              <a:buChar char="u"/>
              <a:defRPr sz="1800"/>
            </a:lvl2pPr>
            <a:lvl3pPr marL="1143000" indent="-228600" latinLnBrk="0">
              <a:buClr>
                <a:srgbClr val="002060"/>
              </a:buClr>
              <a:buFont typeface="Wingdings" panose="05000000000000000000" pitchFamily="2" charset="2"/>
              <a:buChar char="l"/>
              <a:defRPr sz="1600"/>
            </a:lvl3pPr>
            <a:lvl4pPr marL="1600200" indent="-228600" latinLnBrk="0">
              <a:buClr>
                <a:srgbClr val="002060"/>
              </a:buClr>
              <a:buFont typeface="Wingdings" panose="05000000000000000000" pitchFamily="2" charset="2"/>
              <a:buChar char="§"/>
              <a:defRPr sz="1400"/>
            </a:lvl4pPr>
            <a:lvl5pPr marL="2057400" indent="-228600" latinLnBrk="0">
              <a:buClr>
                <a:srgbClr val="002060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2" name="제목 6">
            <a:extLst>
              <a:ext uri="{FF2B5EF4-FFF2-40B4-BE49-F238E27FC236}">
                <a16:creationId xmlns:a16="http://schemas.microsoft.com/office/drawing/2014/main" id="{02611353-0480-4C3F-8964-5DAEBC3BD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378" y="79030"/>
            <a:ext cx="10776008" cy="550392"/>
          </a:xfrm>
          <a:prstGeom prst="rect">
            <a:avLst/>
          </a:prstGeom>
        </p:spPr>
        <p:txBody>
          <a:bodyPr anchor="ctr"/>
          <a:lstStyle>
            <a:lvl1pPr latinLnBrk="0">
              <a:defRPr sz="3200">
                <a:solidFill>
                  <a:srgbClr val="002060"/>
                </a:solidFill>
              </a:defRPr>
            </a:lvl1pPr>
          </a:lstStyle>
          <a:p>
            <a:r>
              <a:rPr lang="en-US" altLang="ko-KR"/>
              <a:t>Master Title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3E4413-071E-4A36-9668-DEF0636E6B15}"/>
              </a:ext>
            </a:extLst>
          </p:cNvPr>
          <p:cNvSpPr/>
          <p:nvPr/>
        </p:nvSpPr>
        <p:spPr bwMode="auto">
          <a:xfrm>
            <a:off x="390014" y="1"/>
            <a:ext cx="238700" cy="629422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383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ody slide - middle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9401A73-CD26-47BB-B3BD-1DC138DF17AB}"/>
              </a:ext>
            </a:extLst>
          </p:cNvPr>
          <p:cNvGrpSpPr/>
          <p:nvPr/>
        </p:nvGrpSpPr>
        <p:grpSpPr>
          <a:xfrm>
            <a:off x="5391150" y="0"/>
            <a:ext cx="6800850" cy="6858001"/>
            <a:chOff x="5391150" y="0"/>
            <a:chExt cx="6800850" cy="6858001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10FD46EE-2451-4586-A50F-45ADB320870E}"/>
                </a:ext>
              </a:extLst>
            </p:cNvPr>
            <p:cNvSpPr/>
            <p:nvPr userDrawn="1"/>
          </p:nvSpPr>
          <p:spPr bwMode="auto">
            <a:xfrm flipV="1">
              <a:off x="6096000" y="0"/>
              <a:ext cx="6096000" cy="6858001"/>
            </a:xfrm>
            <a:custGeom>
              <a:avLst/>
              <a:gdLst>
                <a:gd name="connsiteX0" fmla="*/ 0 w 6096000"/>
                <a:gd name="connsiteY0" fmla="*/ 6858001 h 6858001"/>
                <a:gd name="connsiteX1" fmla="*/ 3794760 w 6096000"/>
                <a:gd name="connsiteY1" fmla="*/ 6858001 h 6858001"/>
                <a:gd name="connsiteX2" fmla="*/ 3794760 w 6096000"/>
                <a:gd name="connsiteY2" fmla="*/ 6858000 h 6858001"/>
                <a:gd name="connsiteX3" fmla="*/ 6096000 w 6096000"/>
                <a:gd name="connsiteY3" fmla="*/ 6858000 h 6858001"/>
                <a:gd name="connsiteX4" fmla="*/ 6096000 w 6096000"/>
                <a:gd name="connsiteY4" fmla="*/ 0 h 6858001"/>
                <a:gd name="connsiteX5" fmla="*/ 3794760 w 6096000"/>
                <a:gd name="connsiteY5" fmla="*/ 0 h 6858001"/>
                <a:gd name="connsiteX6" fmla="*/ 3794760 w 6096000"/>
                <a:gd name="connsiteY6" fmla="*/ 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0" h="6858001">
                  <a:moveTo>
                    <a:pt x="0" y="6858001"/>
                  </a:moveTo>
                  <a:lnTo>
                    <a:pt x="3794760" y="6858001"/>
                  </a:lnTo>
                  <a:lnTo>
                    <a:pt x="3794760" y="6858000"/>
                  </a:lnTo>
                  <a:lnTo>
                    <a:pt x="6096000" y="6858000"/>
                  </a:lnTo>
                  <a:lnTo>
                    <a:pt x="6096000" y="0"/>
                  </a:lnTo>
                  <a:lnTo>
                    <a:pt x="3794760" y="0"/>
                  </a:lnTo>
                  <a:lnTo>
                    <a:pt x="3794760" y="1"/>
                  </a:lnTo>
                  <a:close/>
                </a:path>
              </a:pathLst>
            </a:custGeom>
            <a:solidFill>
              <a:srgbClr val="DFDFE0">
                <a:alpha val="13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78459921-4726-4FC0-8CB7-EA5AF9667157}"/>
                </a:ext>
              </a:extLst>
            </p:cNvPr>
            <p:cNvSpPr/>
            <p:nvPr userDrawn="1"/>
          </p:nvSpPr>
          <p:spPr bwMode="auto">
            <a:xfrm>
              <a:off x="5391150" y="727075"/>
              <a:ext cx="6800850" cy="6130925"/>
            </a:xfrm>
            <a:prstGeom prst="triangle">
              <a:avLst>
                <a:gd name="adj" fmla="val 100000"/>
              </a:avLst>
            </a:prstGeom>
            <a:solidFill>
              <a:srgbClr val="A0A0A3">
                <a:alpha val="12941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5572127" y="6465038"/>
            <a:ext cx="1047751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b" latinLnBrk="1" hangingPunct="1">
              <a:lnSpc>
                <a:spcPct val="120000"/>
              </a:lnSpc>
              <a:spcBef>
                <a:spcPct val="50000"/>
              </a:spcBef>
              <a:buClr>
                <a:srgbClr val="FF0000"/>
              </a:buClr>
              <a:buFont typeface="Wingdings 2" pitchFamily="18" charset="2"/>
              <a:buNone/>
              <a:defRPr/>
            </a:pPr>
            <a:r>
              <a:rPr lang="en-US" altLang="ko-KR" sz="12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fld id="{49684046-CFDE-4B04-A9B5-6679A0FC9AF2}" type="slidenum">
              <a:rPr lang="en-US" altLang="ko-KR" sz="1200" b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algn="ctr" eaLnBrk="1" fontAlgn="b" latinLnBrk="1" hangingPunct="1">
                <a:lnSpc>
                  <a:spcPct val="120000"/>
                </a:lnSpc>
                <a:spcBef>
                  <a:spcPct val="50000"/>
                </a:spcBef>
                <a:buClr>
                  <a:srgbClr val="FF0000"/>
                </a:buClr>
                <a:buFont typeface="Wingdings 2" pitchFamily="18" charset="2"/>
                <a:buNone/>
                <a:defRPr/>
              </a:pPr>
              <a:t>‹#›</a:t>
            </a:fld>
            <a:r>
              <a:rPr lang="en-US" altLang="ko-KR" sz="12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A67E34E-1A69-4A3C-A6E2-C8233E81C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7" y="858053"/>
            <a:ext cx="10776008" cy="5429251"/>
          </a:xfrm>
          <a:prstGeom prst="rect">
            <a:avLst/>
          </a:prstGeom>
        </p:spPr>
        <p:txBody>
          <a:bodyPr/>
          <a:lstStyle>
            <a:lvl1pPr marL="342900" indent="-342900" latinLnBrk="0">
              <a:buClr>
                <a:srgbClr val="002060"/>
              </a:buClr>
              <a:buFont typeface="굴림" pitchFamily="50" charset="-127"/>
              <a:buChar char="■"/>
              <a:defRPr sz="2000" b="1"/>
            </a:lvl1pPr>
            <a:lvl2pPr marL="742950" indent="-285750" latinLnBrk="0">
              <a:buClr>
                <a:srgbClr val="002060"/>
              </a:buClr>
              <a:buSzPct val="100000"/>
              <a:buFont typeface="Wingdings 3" pitchFamily="18" charset="2"/>
              <a:buChar char="u"/>
              <a:defRPr sz="1800"/>
            </a:lvl2pPr>
            <a:lvl3pPr marL="1143000" indent="-228600" latinLnBrk="0">
              <a:buClr>
                <a:srgbClr val="002060"/>
              </a:buClr>
              <a:buFont typeface="Wingdings" panose="05000000000000000000" pitchFamily="2" charset="2"/>
              <a:buChar char="l"/>
              <a:defRPr sz="1600"/>
            </a:lvl3pPr>
            <a:lvl4pPr marL="1600200" indent="-228600" latinLnBrk="0">
              <a:buClr>
                <a:srgbClr val="002060"/>
              </a:buClr>
              <a:buFont typeface="Wingdings" panose="05000000000000000000" pitchFamily="2" charset="2"/>
              <a:buChar char="§"/>
              <a:defRPr sz="1400"/>
            </a:lvl4pPr>
            <a:lvl5pPr marL="2057400" indent="-228600" latinLnBrk="0">
              <a:buClr>
                <a:srgbClr val="002060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2" name="제목 6">
            <a:extLst>
              <a:ext uri="{FF2B5EF4-FFF2-40B4-BE49-F238E27FC236}">
                <a16:creationId xmlns:a16="http://schemas.microsoft.com/office/drawing/2014/main" id="{02611353-0480-4C3F-8964-5DAEBC3BD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378" y="79030"/>
            <a:ext cx="10776008" cy="550392"/>
          </a:xfrm>
          <a:prstGeom prst="rect">
            <a:avLst/>
          </a:prstGeom>
        </p:spPr>
        <p:txBody>
          <a:bodyPr anchor="ctr"/>
          <a:lstStyle>
            <a:lvl1pPr latinLnBrk="0">
              <a:defRPr sz="3200">
                <a:solidFill>
                  <a:srgbClr val="002060"/>
                </a:solidFill>
              </a:defRPr>
            </a:lvl1pPr>
          </a:lstStyle>
          <a:p>
            <a:r>
              <a:rPr lang="en-US" altLang="ko-KR"/>
              <a:t>Master Title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3E4413-071E-4A36-9668-DEF0636E6B15}"/>
              </a:ext>
            </a:extLst>
          </p:cNvPr>
          <p:cNvSpPr/>
          <p:nvPr/>
        </p:nvSpPr>
        <p:spPr bwMode="auto">
          <a:xfrm>
            <a:off x="390014" y="1"/>
            <a:ext cx="238700" cy="629422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56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ody slide - sma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5572127" y="6465038"/>
            <a:ext cx="1047751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b" latinLnBrk="1" hangingPunct="1">
              <a:lnSpc>
                <a:spcPct val="120000"/>
              </a:lnSpc>
              <a:spcBef>
                <a:spcPct val="50000"/>
              </a:spcBef>
              <a:buClr>
                <a:srgbClr val="FF0000"/>
              </a:buClr>
              <a:buFont typeface="Wingdings 2" pitchFamily="18" charset="2"/>
              <a:buNone/>
              <a:defRPr/>
            </a:pPr>
            <a:r>
              <a:rPr lang="en-US" altLang="ko-KR" sz="12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fld id="{49684046-CFDE-4B04-A9B5-6679A0FC9AF2}" type="slidenum">
              <a:rPr lang="en-US" altLang="ko-KR" sz="1200" b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algn="ctr" eaLnBrk="1" fontAlgn="b" latinLnBrk="1" hangingPunct="1">
                <a:lnSpc>
                  <a:spcPct val="120000"/>
                </a:lnSpc>
                <a:spcBef>
                  <a:spcPct val="50000"/>
                </a:spcBef>
                <a:buClr>
                  <a:srgbClr val="FF0000"/>
                </a:buClr>
                <a:buFont typeface="Wingdings 2" pitchFamily="18" charset="2"/>
                <a:buNone/>
                <a:defRPr/>
              </a:pPr>
              <a:t>‹#›</a:t>
            </a:fld>
            <a:r>
              <a:rPr lang="en-US" altLang="ko-KR" sz="12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A67E34E-1A69-4A3C-A6E2-C8233E81C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7" y="858053"/>
            <a:ext cx="10776008" cy="5429251"/>
          </a:xfrm>
          <a:prstGeom prst="rect">
            <a:avLst/>
          </a:prstGeom>
        </p:spPr>
        <p:txBody>
          <a:bodyPr/>
          <a:lstStyle>
            <a:lvl1pPr marL="342900" indent="-342900" latinLnBrk="0">
              <a:buClr>
                <a:srgbClr val="002060"/>
              </a:buClr>
              <a:buFont typeface="굴림" pitchFamily="50" charset="-127"/>
              <a:buChar char="■"/>
              <a:defRPr sz="1800" b="1"/>
            </a:lvl1pPr>
            <a:lvl2pPr marL="742950" indent="-285750" latinLnBrk="0">
              <a:buClr>
                <a:srgbClr val="002060"/>
              </a:buClr>
              <a:buSzPct val="100000"/>
              <a:buFont typeface="Wingdings 3" pitchFamily="18" charset="2"/>
              <a:buChar char="u"/>
              <a:defRPr sz="1600"/>
            </a:lvl2pPr>
            <a:lvl3pPr marL="1143000" indent="-228600" latinLnBrk="0">
              <a:buClr>
                <a:srgbClr val="002060"/>
              </a:buClr>
              <a:buFont typeface="Wingdings" panose="05000000000000000000" pitchFamily="2" charset="2"/>
              <a:buChar char="l"/>
              <a:defRPr sz="1400"/>
            </a:lvl3pPr>
            <a:lvl4pPr marL="1600200" indent="-228600" latinLnBrk="0">
              <a:buClr>
                <a:srgbClr val="002060"/>
              </a:buClr>
              <a:buFont typeface="Wingdings" panose="05000000000000000000" pitchFamily="2" charset="2"/>
              <a:buChar char="§"/>
              <a:defRPr sz="1200"/>
            </a:lvl4pPr>
            <a:lvl5pPr marL="2057400" indent="-228600" latinLnBrk="0">
              <a:buClr>
                <a:srgbClr val="002060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2" name="제목 6">
            <a:extLst>
              <a:ext uri="{FF2B5EF4-FFF2-40B4-BE49-F238E27FC236}">
                <a16:creationId xmlns:a16="http://schemas.microsoft.com/office/drawing/2014/main" id="{02611353-0480-4C3F-8964-5DAEBC3BD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378" y="79030"/>
            <a:ext cx="10776008" cy="550392"/>
          </a:xfrm>
          <a:prstGeom prst="rect">
            <a:avLst/>
          </a:prstGeom>
        </p:spPr>
        <p:txBody>
          <a:bodyPr anchor="ctr"/>
          <a:lstStyle>
            <a:lvl1pPr latinLnBrk="0">
              <a:defRPr sz="3200">
                <a:solidFill>
                  <a:srgbClr val="002060"/>
                </a:solidFill>
              </a:defRPr>
            </a:lvl1pPr>
          </a:lstStyle>
          <a:p>
            <a:r>
              <a:rPr lang="en-US" altLang="ko-KR"/>
              <a:t>Master Title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3E4413-071E-4A36-9668-DEF0636E6B15}"/>
              </a:ext>
            </a:extLst>
          </p:cNvPr>
          <p:cNvSpPr/>
          <p:nvPr/>
        </p:nvSpPr>
        <p:spPr bwMode="auto">
          <a:xfrm>
            <a:off x="390014" y="1"/>
            <a:ext cx="238700" cy="629422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8669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ody slide - sma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A88B826-3856-40FE-8E5A-144674F46D23}"/>
              </a:ext>
            </a:extLst>
          </p:cNvPr>
          <p:cNvGrpSpPr/>
          <p:nvPr/>
        </p:nvGrpSpPr>
        <p:grpSpPr>
          <a:xfrm>
            <a:off x="5391150" y="0"/>
            <a:ext cx="6800850" cy="6858001"/>
            <a:chOff x="5391150" y="0"/>
            <a:chExt cx="6800850" cy="6858001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A8BAB97-D752-46F9-B696-4FFF2D68D5C9}"/>
                </a:ext>
              </a:extLst>
            </p:cNvPr>
            <p:cNvSpPr/>
            <p:nvPr userDrawn="1"/>
          </p:nvSpPr>
          <p:spPr bwMode="auto">
            <a:xfrm flipV="1">
              <a:off x="6096000" y="0"/>
              <a:ext cx="6096000" cy="6858001"/>
            </a:xfrm>
            <a:custGeom>
              <a:avLst/>
              <a:gdLst>
                <a:gd name="connsiteX0" fmla="*/ 0 w 6096000"/>
                <a:gd name="connsiteY0" fmla="*/ 6858001 h 6858001"/>
                <a:gd name="connsiteX1" fmla="*/ 3794760 w 6096000"/>
                <a:gd name="connsiteY1" fmla="*/ 6858001 h 6858001"/>
                <a:gd name="connsiteX2" fmla="*/ 3794760 w 6096000"/>
                <a:gd name="connsiteY2" fmla="*/ 6858000 h 6858001"/>
                <a:gd name="connsiteX3" fmla="*/ 6096000 w 6096000"/>
                <a:gd name="connsiteY3" fmla="*/ 6858000 h 6858001"/>
                <a:gd name="connsiteX4" fmla="*/ 6096000 w 6096000"/>
                <a:gd name="connsiteY4" fmla="*/ 0 h 6858001"/>
                <a:gd name="connsiteX5" fmla="*/ 3794760 w 6096000"/>
                <a:gd name="connsiteY5" fmla="*/ 0 h 6858001"/>
                <a:gd name="connsiteX6" fmla="*/ 3794760 w 6096000"/>
                <a:gd name="connsiteY6" fmla="*/ 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0" h="6858001">
                  <a:moveTo>
                    <a:pt x="0" y="6858001"/>
                  </a:moveTo>
                  <a:lnTo>
                    <a:pt x="3794760" y="6858001"/>
                  </a:lnTo>
                  <a:lnTo>
                    <a:pt x="3794760" y="6858000"/>
                  </a:lnTo>
                  <a:lnTo>
                    <a:pt x="6096000" y="6858000"/>
                  </a:lnTo>
                  <a:lnTo>
                    <a:pt x="6096000" y="0"/>
                  </a:lnTo>
                  <a:lnTo>
                    <a:pt x="3794760" y="0"/>
                  </a:lnTo>
                  <a:lnTo>
                    <a:pt x="3794760" y="1"/>
                  </a:lnTo>
                  <a:close/>
                </a:path>
              </a:pathLst>
            </a:custGeom>
            <a:solidFill>
              <a:srgbClr val="DFDFE0">
                <a:alpha val="13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2AEB9156-D1AF-4DC0-B2E1-0C847C7262D1}"/>
                </a:ext>
              </a:extLst>
            </p:cNvPr>
            <p:cNvSpPr/>
            <p:nvPr userDrawn="1"/>
          </p:nvSpPr>
          <p:spPr bwMode="auto">
            <a:xfrm>
              <a:off x="5391150" y="727075"/>
              <a:ext cx="6800850" cy="6130925"/>
            </a:xfrm>
            <a:prstGeom prst="triangle">
              <a:avLst>
                <a:gd name="adj" fmla="val 100000"/>
              </a:avLst>
            </a:prstGeom>
            <a:solidFill>
              <a:srgbClr val="A0A0A3">
                <a:alpha val="12941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5572127" y="6465038"/>
            <a:ext cx="1047751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b" latinLnBrk="1" hangingPunct="1">
              <a:lnSpc>
                <a:spcPct val="120000"/>
              </a:lnSpc>
              <a:spcBef>
                <a:spcPct val="50000"/>
              </a:spcBef>
              <a:buClr>
                <a:srgbClr val="FF0000"/>
              </a:buClr>
              <a:buFont typeface="Wingdings 2" pitchFamily="18" charset="2"/>
              <a:buNone/>
              <a:defRPr/>
            </a:pPr>
            <a:r>
              <a:rPr lang="en-US" altLang="ko-KR" sz="12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fld id="{49684046-CFDE-4B04-A9B5-6679A0FC9AF2}" type="slidenum">
              <a:rPr lang="en-US" altLang="ko-KR" sz="1200" b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algn="ctr" eaLnBrk="1" fontAlgn="b" latinLnBrk="1" hangingPunct="1">
                <a:lnSpc>
                  <a:spcPct val="120000"/>
                </a:lnSpc>
                <a:spcBef>
                  <a:spcPct val="50000"/>
                </a:spcBef>
                <a:buClr>
                  <a:srgbClr val="FF0000"/>
                </a:buClr>
                <a:buFont typeface="Wingdings 2" pitchFamily="18" charset="2"/>
                <a:buNone/>
                <a:defRPr/>
              </a:pPr>
              <a:t>‹#›</a:t>
            </a:fld>
            <a:r>
              <a:rPr lang="en-US" altLang="ko-KR" sz="12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A67E34E-1A69-4A3C-A6E2-C8233E81C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7" y="858053"/>
            <a:ext cx="10776008" cy="5429251"/>
          </a:xfrm>
          <a:prstGeom prst="rect">
            <a:avLst/>
          </a:prstGeom>
        </p:spPr>
        <p:txBody>
          <a:bodyPr/>
          <a:lstStyle>
            <a:lvl1pPr marL="342900" indent="-342900" latinLnBrk="0">
              <a:buClr>
                <a:srgbClr val="002060"/>
              </a:buClr>
              <a:buFont typeface="굴림" pitchFamily="50" charset="-127"/>
              <a:buChar char="■"/>
              <a:defRPr sz="1800" b="1"/>
            </a:lvl1pPr>
            <a:lvl2pPr marL="742950" indent="-285750" latinLnBrk="0">
              <a:buClr>
                <a:srgbClr val="002060"/>
              </a:buClr>
              <a:buSzPct val="100000"/>
              <a:buFont typeface="Wingdings 3" pitchFamily="18" charset="2"/>
              <a:buChar char="u"/>
              <a:defRPr sz="1600"/>
            </a:lvl2pPr>
            <a:lvl3pPr marL="1143000" indent="-228600" latinLnBrk="0">
              <a:buClr>
                <a:srgbClr val="002060"/>
              </a:buClr>
              <a:buFont typeface="Wingdings" panose="05000000000000000000" pitchFamily="2" charset="2"/>
              <a:buChar char="l"/>
              <a:defRPr sz="1400"/>
            </a:lvl3pPr>
            <a:lvl4pPr marL="1600200" indent="-228600" latinLnBrk="0">
              <a:buClr>
                <a:srgbClr val="002060"/>
              </a:buClr>
              <a:buFont typeface="Wingdings" panose="05000000000000000000" pitchFamily="2" charset="2"/>
              <a:buChar char="§"/>
              <a:defRPr sz="1200"/>
            </a:lvl4pPr>
            <a:lvl5pPr marL="2057400" indent="-228600" latinLnBrk="0">
              <a:buClr>
                <a:srgbClr val="002060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2" name="제목 6">
            <a:extLst>
              <a:ext uri="{FF2B5EF4-FFF2-40B4-BE49-F238E27FC236}">
                <a16:creationId xmlns:a16="http://schemas.microsoft.com/office/drawing/2014/main" id="{02611353-0480-4C3F-8964-5DAEBC3BD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378" y="79030"/>
            <a:ext cx="10776008" cy="550392"/>
          </a:xfrm>
          <a:prstGeom prst="rect">
            <a:avLst/>
          </a:prstGeom>
        </p:spPr>
        <p:txBody>
          <a:bodyPr anchor="ctr"/>
          <a:lstStyle>
            <a:lvl1pPr latinLnBrk="0">
              <a:defRPr sz="3200">
                <a:solidFill>
                  <a:srgbClr val="002060"/>
                </a:solidFill>
              </a:defRPr>
            </a:lvl1pPr>
          </a:lstStyle>
          <a:p>
            <a:r>
              <a:rPr lang="en-US" altLang="ko-KR"/>
              <a:t>Master Title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3E4413-071E-4A36-9668-DEF0636E6B15}"/>
              </a:ext>
            </a:extLst>
          </p:cNvPr>
          <p:cNvSpPr/>
          <p:nvPr/>
        </p:nvSpPr>
        <p:spPr bwMode="auto">
          <a:xfrm>
            <a:off x="390014" y="1"/>
            <a:ext cx="238700" cy="629422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205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5D23DA-982E-41F8-8D33-135CB5E2E068}"/>
              </a:ext>
            </a:extLst>
          </p:cNvPr>
          <p:cNvSpPr txBox="1"/>
          <p:nvPr/>
        </p:nvSpPr>
        <p:spPr>
          <a:xfrm>
            <a:off x="10936830" y="0"/>
            <a:ext cx="14998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i="1">
                <a:solidFill>
                  <a:schemeClr val="bg1">
                    <a:lumMod val="85000"/>
                  </a:schemeClr>
                </a:solidFill>
                <a:latin typeface="+mj-lt"/>
              </a:rPr>
              <a:t>Copyright © AI Lab. All rights reserved.</a:t>
            </a:r>
            <a:endParaRPr lang="ko-KR" altLang="en-US" sz="500" i="1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6294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63" r:id="rId2"/>
    <p:sldLayoutId id="2147483664" r:id="rId3"/>
    <p:sldLayoutId id="2147483665" r:id="rId4"/>
    <p:sldLayoutId id="2147483667" r:id="rId5"/>
    <p:sldLayoutId id="2147483668" r:id="rId6"/>
    <p:sldLayoutId id="2147483670" r:id="rId7"/>
    <p:sldLayoutId id="2147483671" r:id="rId8"/>
    <p:sldLayoutId id="2147483673" r:id="rId9"/>
    <p:sldLayoutId id="2147483674" r:id="rId10"/>
    <p:sldLayoutId id="2147483675" r:id="rId11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200" b="1">
          <a:solidFill>
            <a:schemeClr val="accent3">
              <a:lumMod val="75000"/>
            </a:schemeClr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200" b="1">
          <a:solidFill>
            <a:schemeClr val="bg1"/>
          </a:solidFill>
          <a:latin typeface="Tahoma" pitchFamily="34" charset="0"/>
          <a:ea typeface="HY헤드라인M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200" b="1">
          <a:solidFill>
            <a:schemeClr val="bg1"/>
          </a:solidFill>
          <a:latin typeface="Tahoma" pitchFamily="34" charset="0"/>
          <a:ea typeface="HY헤드라인M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200" b="1">
          <a:solidFill>
            <a:schemeClr val="bg1"/>
          </a:solidFill>
          <a:latin typeface="Tahoma" pitchFamily="34" charset="0"/>
          <a:ea typeface="HY헤드라인M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200" b="1">
          <a:solidFill>
            <a:schemeClr val="bg1"/>
          </a:solidFill>
          <a:latin typeface="Tahoma" pitchFamily="34" charset="0"/>
          <a:ea typeface="HY헤드라인M" pitchFamily="18" charset="-127"/>
        </a:defRPr>
      </a:lvl5pPr>
      <a:lvl6pPr marL="457200" algn="r" rtl="0" eaLnBrk="1" fontAlgn="base" latinLnBrk="1" hangingPunct="1">
        <a:spcBef>
          <a:spcPct val="0"/>
        </a:spcBef>
        <a:spcAft>
          <a:spcPct val="0"/>
        </a:spcAft>
        <a:defRPr kumimoji="1" sz="2400" b="1">
          <a:solidFill>
            <a:srgbClr val="FF3399"/>
          </a:solidFill>
          <a:latin typeface="Tahoma" pitchFamily="34" charset="0"/>
          <a:ea typeface="HY헤드라인M" pitchFamily="18" charset="-127"/>
        </a:defRPr>
      </a:lvl6pPr>
      <a:lvl7pPr marL="914400" algn="r" rtl="0" eaLnBrk="1" fontAlgn="base" latinLnBrk="1" hangingPunct="1">
        <a:spcBef>
          <a:spcPct val="0"/>
        </a:spcBef>
        <a:spcAft>
          <a:spcPct val="0"/>
        </a:spcAft>
        <a:defRPr kumimoji="1" sz="2400" b="1">
          <a:solidFill>
            <a:srgbClr val="FF3399"/>
          </a:solidFill>
          <a:latin typeface="Tahoma" pitchFamily="34" charset="0"/>
          <a:ea typeface="HY헤드라인M" pitchFamily="18" charset="-127"/>
        </a:defRPr>
      </a:lvl7pPr>
      <a:lvl8pPr marL="1371600" algn="r" rtl="0" eaLnBrk="1" fontAlgn="base" latinLnBrk="1" hangingPunct="1">
        <a:spcBef>
          <a:spcPct val="0"/>
        </a:spcBef>
        <a:spcAft>
          <a:spcPct val="0"/>
        </a:spcAft>
        <a:defRPr kumimoji="1" sz="2400" b="1">
          <a:solidFill>
            <a:srgbClr val="FF3399"/>
          </a:solidFill>
          <a:latin typeface="Tahoma" pitchFamily="34" charset="0"/>
          <a:ea typeface="HY헤드라인M" pitchFamily="18" charset="-127"/>
        </a:defRPr>
      </a:lvl8pPr>
      <a:lvl9pPr marL="1828800" algn="r" rtl="0" eaLnBrk="1" fontAlgn="base" latinLnBrk="1" hangingPunct="1">
        <a:spcBef>
          <a:spcPct val="0"/>
        </a:spcBef>
        <a:spcAft>
          <a:spcPct val="0"/>
        </a:spcAft>
        <a:defRPr kumimoji="1" sz="2400" b="1">
          <a:solidFill>
            <a:srgbClr val="FF3399"/>
          </a:solidFill>
          <a:latin typeface="Tahoma" pitchFamily="34" charset="0"/>
          <a:ea typeface="HY헤드라인M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FF3300"/>
        </a:buClr>
        <a:buSzPct val="100000"/>
        <a:buFont typeface="Wingdings 2" pitchFamily="18" charset="2"/>
        <a:buChar char="¢"/>
        <a:defRPr kumimoji="1" lang="ko-KR" altLang="en-US" sz="2000" b="1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FF3300"/>
        </a:buClr>
        <a:buSzPct val="70000"/>
        <a:buFont typeface="Wingdings 3" pitchFamily="18" charset="2"/>
        <a:buChar char="u"/>
        <a:defRPr kumimoji="1" lang="ko-KR" altLang="en-US" sz="1800" smtClean="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rgbClr val="FF3300"/>
        </a:buClr>
        <a:buChar char="–"/>
        <a:defRPr kumimoji="1" lang="ko-KR" altLang="en-US" sz="1600" smtClean="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ea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ea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ea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ea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ea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ea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50.gif"/><Relationship Id="rId5" Type="http://schemas.openxmlformats.org/officeDocument/2006/relationships/image" Target="../media/image45.jpeg"/><Relationship Id="rId10" Type="http://schemas.microsoft.com/office/2007/relationships/hdphoto" Target="../media/hdphoto1.wdp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hengai/forecast-mae" TargetMode="External"/><Relationship Id="rId2" Type="http://schemas.openxmlformats.org/officeDocument/2006/relationships/hyperlink" Target="https://github.com/jchengai/pluto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jchengai/planTF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10" Type="http://schemas.openxmlformats.org/officeDocument/2006/relationships/image" Target="../media/image19.png"/><Relationship Id="rId4" Type="http://schemas.openxmlformats.org/officeDocument/2006/relationships/image" Target="../media/image120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67F7F9-6EF0-BA5C-C2D2-3819AC6E73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5858" y="3495419"/>
            <a:ext cx="10091058" cy="1976113"/>
          </a:xfrm>
        </p:spPr>
        <p:txBody>
          <a:bodyPr/>
          <a:lstStyle/>
          <a:p>
            <a:pPr algn="l"/>
            <a:r>
              <a:rPr lang="en-US" altLang="ko-KR" sz="1800" dirty="0">
                <a:solidFill>
                  <a:schemeClr val="tx1"/>
                </a:solidFill>
              </a:rPr>
              <a:t>Name: </a:t>
            </a:r>
            <a:r>
              <a:rPr lang="en-US" altLang="ko-KR" sz="1800" dirty="0" err="1">
                <a:solidFill>
                  <a:schemeClr val="tx1"/>
                </a:solidFill>
              </a:rPr>
              <a:t>KwangHoon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Seok</a:t>
            </a:r>
          </a:p>
          <a:p>
            <a:pPr algn="l"/>
            <a:r>
              <a:rPr lang="en-US" altLang="ko-KR" sz="1800" dirty="0">
                <a:solidFill>
                  <a:schemeClr val="tx1"/>
                </a:solidFill>
              </a:rPr>
              <a:t>B.S: </a:t>
            </a:r>
            <a:r>
              <a:rPr lang="en-US" altLang="ko-KR" sz="1800" dirty="0" err="1">
                <a:solidFill>
                  <a:schemeClr val="tx1"/>
                </a:solidFill>
              </a:rPr>
              <a:t>Dankook</a:t>
            </a:r>
            <a:r>
              <a:rPr lang="en-US" altLang="ko-KR" sz="1800" dirty="0">
                <a:solidFill>
                  <a:schemeClr val="tx1"/>
                </a:solidFill>
              </a:rPr>
              <a:t> University</a:t>
            </a:r>
          </a:p>
          <a:p>
            <a:pPr algn="l"/>
            <a:r>
              <a:rPr lang="en-US" altLang="ko-KR" sz="1800" dirty="0">
                <a:solidFill>
                  <a:schemeClr val="tx1"/>
                </a:solidFill>
              </a:rPr>
              <a:t>Git: github.com/</a:t>
            </a:r>
            <a:r>
              <a:rPr lang="en-US" altLang="ko-KR" sz="1800" dirty="0" err="1">
                <a:solidFill>
                  <a:schemeClr val="tx1"/>
                </a:solidFill>
              </a:rPr>
              <a:t>KwangHoon</a:t>
            </a:r>
            <a:r>
              <a:rPr lang="en-US" altLang="ko-KR" sz="1800" dirty="0">
                <a:solidFill>
                  <a:schemeClr val="tx1"/>
                </a:solidFill>
              </a:rPr>
              <a:t>-Seok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FEFFDE-1636-98E3-2535-46B8213CC7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4181" y="2844225"/>
            <a:ext cx="11083636" cy="584775"/>
          </a:xfrm>
        </p:spPr>
        <p:txBody>
          <a:bodyPr/>
          <a:lstStyle/>
          <a:p>
            <a:r>
              <a:rPr lang="en-US" altLang="ko-KR" dirty="0"/>
              <a:t>Portfolio</a:t>
            </a:r>
          </a:p>
        </p:txBody>
      </p:sp>
    </p:spTree>
    <p:extLst>
      <p:ext uri="{BB962C8B-B14F-4D97-AF65-F5344CB8AC3E}">
        <p14:creationId xmlns:p14="http://schemas.microsoft.com/office/powerpoint/2010/main" val="2546907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DCB00-388F-568E-92FA-C0C8A3A9A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DF413CC-930E-92A6-E985-1A515BB62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3. </a:t>
            </a:r>
            <a:r>
              <a:rPr lang="ko-KR" altLang="en-US" sz="1800" dirty="0"/>
              <a:t>시뮬레이션 활용 상호작용 시나리오 데이터셋 구축 및 </a:t>
            </a:r>
            <a:r>
              <a:rPr lang="en-US" altLang="ko-KR" sz="1800" dirty="0"/>
              <a:t>AI </a:t>
            </a:r>
            <a:r>
              <a:rPr lang="ko-KR" altLang="en-US" sz="1800" dirty="0"/>
              <a:t>모델 성능 평가</a:t>
            </a:r>
            <a:endParaRPr lang="en-US" altLang="ko-KR" sz="1800" dirty="0"/>
          </a:p>
          <a:p>
            <a:pPr lvl="1"/>
            <a:r>
              <a:rPr lang="ko-KR" altLang="en-US" b="1" dirty="0">
                <a:solidFill>
                  <a:schemeClr val="accent1"/>
                </a:solidFill>
              </a:rPr>
              <a:t>오픈 데이터셋</a:t>
            </a:r>
            <a:r>
              <a:rPr lang="ko-KR" altLang="en-US" dirty="0"/>
              <a:t> 선정</a:t>
            </a:r>
            <a:endParaRPr lang="en-US" altLang="ko-KR" dirty="0"/>
          </a:p>
          <a:p>
            <a:pPr lvl="2"/>
            <a:r>
              <a:rPr lang="en-US" altLang="ko-KR" dirty="0"/>
              <a:t>Imitation Learning</a:t>
            </a:r>
            <a:r>
              <a:rPr lang="ko-KR" altLang="en-US" dirty="0"/>
              <a:t>을 위한 </a:t>
            </a:r>
            <a:r>
              <a:rPr lang="en-US" altLang="ko-KR" dirty="0"/>
              <a:t>Planning Dataset(</a:t>
            </a:r>
            <a:r>
              <a:rPr lang="en-US" altLang="ko-KR" dirty="0" err="1"/>
              <a:t>NuPlan</a:t>
            </a:r>
            <a:r>
              <a:rPr lang="en-US" altLang="ko-KR" dirty="0"/>
              <a:t>)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chemeClr val="accent1"/>
                </a:solidFill>
              </a:rPr>
              <a:t>AI </a:t>
            </a:r>
            <a:r>
              <a:rPr lang="ko-KR" altLang="en-US" b="1" dirty="0">
                <a:solidFill>
                  <a:schemeClr val="accent1"/>
                </a:solidFill>
              </a:rPr>
              <a:t>학습 컴퓨팅 환경 </a:t>
            </a:r>
            <a:r>
              <a:rPr lang="ko-KR" altLang="en-US" dirty="0"/>
              <a:t>구축</a:t>
            </a:r>
            <a:endParaRPr lang="en-US" altLang="ko-KR" dirty="0"/>
          </a:p>
          <a:p>
            <a:pPr lvl="2"/>
            <a:r>
              <a:rPr lang="ko-KR" altLang="en-US" dirty="0"/>
              <a:t>딥러닝 모델 학습 및 평가를 위한 </a:t>
            </a:r>
            <a:r>
              <a:rPr lang="ko-KR" altLang="en-US" b="1" u="sng" dirty="0"/>
              <a:t>하드웨어 세팅</a:t>
            </a:r>
            <a:endParaRPr lang="en-US" altLang="ko-KR" b="1" u="sng" dirty="0"/>
          </a:p>
          <a:p>
            <a:pPr lvl="2"/>
            <a:r>
              <a:rPr lang="en-US" altLang="ko-KR" dirty="0"/>
              <a:t>Python, </a:t>
            </a:r>
            <a:r>
              <a:rPr lang="en-US" altLang="ko-KR" dirty="0" err="1"/>
              <a:t>Pytorch</a:t>
            </a:r>
            <a:r>
              <a:rPr lang="en-US" altLang="ko-KR" dirty="0"/>
              <a:t>, Cuda </a:t>
            </a:r>
            <a:r>
              <a:rPr lang="ko-KR" altLang="en-US" dirty="0"/>
              <a:t>등 딥러닝 라이브러리를 활용하기 위한</a:t>
            </a:r>
            <a:r>
              <a:rPr lang="ko-KR" altLang="en-US" b="1" dirty="0"/>
              <a:t> </a:t>
            </a:r>
            <a:r>
              <a:rPr lang="ko-KR" altLang="en-US" b="1" u="sng" dirty="0"/>
              <a:t>소프트웨어 세팅</a:t>
            </a:r>
            <a:endParaRPr lang="en-US" altLang="ko-KR" b="1" u="sng" dirty="0"/>
          </a:p>
          <a:p>
            <a:pPr lvl="1"/>
            <a:r>
              <a:rPr lang="ko-KR" altLang="en-US" b="1" dirty="0">
                <a:solidFill>
                  <a:schemeClr val="accent1"/>
                </a:solidFill>
              </a:rPr>
              <a:t>모델 추론 및 평가</a:t>
            </a:r>
            <a:r>
              <a:rPr lang="ko-KR" altLang="en-US" dirty="0"/>
              <a:t> 시뮬레이션 선정 및 환경 구축</a:t>
            </a:r>
            <a:endParaRPr lang="en-US" altLang="ko-KR" dirty="0"/>
          </a:p>
          <a:p>
            <a:pPr lvl="2"/>
            <a:r>
              <a:rPr lang="ko-KR" altLang="en-US" dirty="0"/>
              <a:t>시나리오 생성이 용이하고 </a:t>
            </a:r>
            <a:r>
              <a:rPr lang="en-US" altLang="ko-KR" dirty="0"/>
              <a:t>real-time </a:t>
            </a:r>
            <a:r>
              <a:rPr lang="ko-KR" altLang="en-US" dirty="0"/>
              <a:t>검증이 가능한 </a:t>
            </a:r>
            <a:r>
              <a:rPr lang="en-US" altLang="ko-KR" dirty="0"/>
              <a:t>MORAI </a:t>
            </a:r>
            <a:r>
              <a:rPr lang="ko-KR" altLang="en-US" dirty="0"/>
              <a:t>시뮬레이터 선정 및 환경 구축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A3747F4-36D5-B391-E63F-075A0D7BE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(25.03~08) [HMG] </a:t>
            </a:r>
            <a:r>
              <a:rPr lang="ko-KR" altLang="en-US" sz="2400" dirty="0"/>
              <a:t>딥러닝 모델 기반 주행 전략 생성 </a:t>
            </a:r>
            <a:r>
              <a:rPr lang="en-US" altLang="ko-KR" sz="2400" dirty="0"/>
              <a:t>AI </a:t>
            </a:r>
            <a:r>
              <a:rPr lang="ko-KR" altLang="en-US" sz="2400" dirty="0"/>
              <a:t>시스템 개발</a:t>
            </a:r>
            <a:endParaRPr lang="ko-KR" altLang="en-US" dirty="0"/>
          </a:p>
        </p:txBody>
      </p:sp>
      <p:pic>
        <p:nvPicPr>
          <p:cNvPr id="121" name="Picture 2" descr="nuPlan">
            <a:extLst>
              <a:ext uri="{FF2B5EF4-FFF2-40B4-BE49-F238E27FC236}">
                <a16:creationId xmlns:a16="http://schemas.microsoft.com/office/drawing/2014/main" id="{62CBFF48-2B51-E5C0-ED21-EF146B20C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135" y="4207611"/>
            <a:ext cx="2833353" cy="148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3FB1BA1-056B-435A-57FC-EF907BC8E279}"/>
              </a:ext>
            </a:extLst>
          </p:cNvPr>
          <p:cNvSpPr/>
          <p:nvPr/>
        </p:nvSpPr>
        <p:spPr bwMode="auto">
          <a:xfrm>
            <a:off x="1518136" y="5789712"/>
            <a:ext cx="2833352" cy="253916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1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</a:t>
            </a:r>
            <a:r>
              <a:rPr kumimoji="0" lang="en-US" altLang="ko-KR" sz="1100" b="1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100" b="1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 </a:t>
            </a:r>
            <a:r>
              <a:rPr kumimoji="0" lang="en-US" altLang="ko-KR" sz="1100" b="1" kern="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nuPlan</a:t>
            </a:r>
            <a:endParaRPr kumimoji="0" lang="en-US" altLang="ko-KR" sz="1100" b="1" ker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71817DE-CFD1-2D65-5AC5-37F0EEA30F8C}"/>
              </a:ext>
            </a:extLst>
          </p:cNvPr>
          <p:cNvSpPr/>
          <p:nvPr/>
        </p:nvSpPr>
        <p:spPr bwMode="auto">
          <a:xfrm>
            <a:off x="4816056" y="5789712"/>
            <a:ext cx="5647388" cy="253916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1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 엔진 기반</a:t>
            </a:r>
            <a:r>
              <a:rPr kumimoji="0" lang="en-US" altLang="ko-KR" sz="1100" b="1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100" b="1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시뮬레이터 </a:t>
            </a:r>
            <a:r>
              <a:rPr kumimoji="0" lang="en-US" altLang="ko-KR" sz="1100" b="1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CARLA, MORAI</a:t>
            </a:r>
          </a:p>
        </p:txBody>
      </p:sp>
      <p:pic>
        <p:nvPicPr>
          <p:cNvPr id="124" name="Picture 2" descr="CARLA simulator | LinkedIn">
            <a:extLst>
              <a:ext uri="{FF2B5EF4-FFF2-40B4-BE49-F238E27FC236}">
                <a16:creationId xmlns:a16="http://schemas.microsoft.com/office/drawing/2014/main" id="{A2CE9532-B671-BAE4-38D6-B30CAED04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056" y="4206585"/>
            <a:ext cx="2611994" cy="148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4" descr="Morai to launch cloud-based autonomous driving simulation environment |  ADAS &amp; Autonomous Vehicle International">
            <a:extLst>
              <a:ext uri="{FF2B5EF4-FFF2-40B4-BE49-F238E27FC236}">
                <a16:creationId xmlns:a16="http://schemas.microsoft.com/office/drawing/2014/main" id="{AAF38A18-4612-0A5E-B4C2-3A7283179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645" y="4206585"/>
            <a:ext cx="2880800" cy="146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12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E8C32D3-E874-AF6B-3236-B462767D5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프로젝트 개요</a:t>
            </a:r>
            <a:endParaRPr lang="en-US" altLang="ko-KR" sz="1800" dirty="0"/>
          </a:p>
          <a:p>
            <a:pPr lvl="1"/>
            <a:r>
              <a:rPr lang="en-US" altLang="ko-KR" sz="1600" dirty="0"/>
              <a:t>CARLA </a:t>
            </a:r>
            <a:r>
              <a:rPr lang="ko-KR" altLang="en-US" sz="1600" dirty="0"/>
              <a:t>시뮬레이터 환경에서 주어진 미션을 성공적으로 수행하는 </a:t>
            </a:r>
            <a:r>
              <a:rPr lang="en-US" altLang="ko-KR" sz="1600" dirty="0"/>
              <a:t>planning ML module </a:t>
            </a:r>
            <a:r>
              <a:rPr lang="ko-KR" altLang="en-US" sz="1600" dirty="0"/>
              <a:t>개발</a:t>
            </a:r>
            <a:endParaRPr lang="en-US" altLang="ko-KR" sz="1600" dirty="0"/>
          </a:p>
          <a:p>
            <a:endParaRPr lang="en-US" altLang="ko-KR" sz="1800" dirty="0"/>
          </a:p>
          <a:p>
            <a:r>
              <a:rPr lang="ko-KR" altLang="en-US" sz="1800" dirty="0"/>
              <a:t>모델 선정</a:t>
            </a:r>
            <a:endParaRPr lang="en-US" altLang="ko-KR" sz="1800" dirty="0"/>
          </a:p>
          <a:p>
            <a:pPr lvl="1"/>
            <a:r>
              <a:rPr lang="en-US" altLang="ko-KR" sz="1600" dirty="0" err="1"/>
              <a:t>planTF</a:t>
            </a:r>
            <a:r>
              <a:rPr lang="en-US" altLang="ko-KR" sz="1600" dirty="0"/>
              <a:t> </a:t>
            </a:r>
            <a:r>
              <a:rPr lang="ko-KR" altLang="en-US" sz="1600" dirty="0"/>
              <a:t>모델 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r>
              <a:rPr lang="ko-KR" altLang="en-US" sz="1800" dirty="0"/>
              <a:t>문제점 </a:t>
            </a:r>
            <a:r>
              <a:rPr lang="en-US" altLang="ko-KR" sz="1800" dirty="0"/>
              <a:t>/ </a:t>
            </a:r>
            <a:r>
              <a:rPr lang="ko-KR" altLang="en-US" sz="1800" dirty="0"/>
              <a:t>해결방안</a:t>
            </a:r>
            <a:endParaRPr lang="en-US" altLang="ko-KR" sz="1800" dirty="0"/>
          </a:p>
          <a:p>
            <a:pPr lvl="1"/>
            <a:r>
              <a:rPr lang="ko-KR" altLang="en-US" sz="1600" dirty="0"/>
              <a:t>오픈 </a:t>
            </a:r>
            <a:r>
              <a:rPr lang="ko-KR" altLang="en-US" sz="1600" dirty="0" err="1"/>
              <a:t>데이터셋인</a:t>
            </a:r>
            <a:r>
              <a:rPr lang="ko-KR" altLang="en-US" sz="1600" dirty="0"/>
              <a:t> </a:t>
            </a:r>
            <a:r>
              <a:rPr lang="en-US" altLang="ko-KR" sz="1600" dirty="0" err="1"/>
              <a:t>nuPlan</a:t>
            </a:r>
            <a:r>
              <a:rPr lang="en-US" altLang="ko-KR" sz="1600" dirty="0"/>
              <a:t> dataset</a:t>
            </a:r>
            <a:r>
              <a:rPr lang="ko-KR" altLang="en-US" sz="1600" dirty="0"/>
              <a:t>과 </a:t>
            </a:r>
            <a:r>
              <a:rPr lang="en-US" altLang="ko-KR" sz="1600" dirty="0"/>
              <a:t>Carla </a:t>
            </a:r>
            <a:r>
              <a:rPr lang="ko-KR" altLang="en-US" sz="1600" dirty="0"/>
              <a:t>환경 간의 </a:t>
            </a:r>
            <a:r>
              <a:rPr lang="en-US" altLang="ko-KR" sz="1600" dirty="0"/>
              <a:t>data distribution </a:t>
            </a:r>
            <a:r>
              <a:rPr lang="ko-KR" altLang="en-US" sz="1600" dirty="0"/>
              <a:t>존재</a:t>
            </a:r>
            <a:endParaRPr lang="en-US" altLang="ko-KR" sz="1600" dirty="0"/>
          </a:p>
          <a:p>
            <a:pPr lvl="2"/>
            <a:r>
              <a:rPr lang="en-US" altLang="ko-KR" sz="1400" dirty="0"/>
              <a:t>Carla custom </a:t>
            </a:r>
            <a:r>
              <a:rPr lang="ko-KR" altLang="en-US" sz="1400" dirty="0"/>
              <a:t>데이터셋 확보 후</a:t>
            </a:r>
            <a:r>
              <a:rPr lang="en-US" altLang="ko-KR" sz="1400" dirty="0"/>
              <a:t>, fine – tuning </a:t>
            </a:r>
            <a:r>
              <a:rPr lang="ko-KR" altLang="en-US" sz="1400" dirty="0"/>
              <a:t>학습 진행</a:t>
            </a:r>
            <a:endParaRPr lang="en-US" altLang="ko-KR" sz="1400" dirty="0"/>
          </a:p>
          <a:p>
            <a:pPr lvl="1"/>
            <a:r>
              <a:rPr lang="ko-KR" altLang="en-US" sz="1600" dirty="0"/>
              <a:t>모델의 출력 </a:t>
            </a:r>
            <a:r>
              <a:rPr lang="en-US" altLang="ko-KR" sz="1600" dirty="0"/>
              <a:t>trajectory</a:t>
            </a:r>
            <a:r>
              <a:rPr lang="ko-KR" altLang="en-US" sz="1600" dirty="0"/>
              <a:t>가 </a:t>
            </a:r>
            <a:r>
              <a:rPr lang="en-US" altLang="ko-KR" sz="1600" dirty="0"/>
              <a:t>discontinuous</a:t>
            </a:r>
            <a:r>
              <a:rPr lang="ko-KR" altLang="en-US" sz="1600" dirty="0"/>
              <a:t>하여 차량 안정성을 해칠 수 있음</a:t>
            </a:r>
            <a:endParaRPr lang="en-US" altLang="ko-KR" sz="1600" dirty="0"/>
          </a:p>
          <a:p>
            <a:pPr lvl="2"/>
            <a:r>
              <a:rPr lang="ko-KR" altLang="en-US" sz="1400" dirty="0"/>
              <a:t>모델의 출력 </a:t>
            </a:r>
            <a:r>
              <a:rPr lang="en-US" altLang="ko-KR" sz="1400" dirty="0"/>
              <a:t>trajectory</a:t>
            </a:r>
            <a:r>
              <a:rPr lang="ko-KR" altLang="en-US" sz="1400" dirty="0"/>
              <a:t>를 </a:t>
            </a:r>
            <a:r>
              <a:rPr lang="en-US" altLang="ko-KR" sz="1400" dirty="0"/>
              <a:t>smoothing</a:t>
            </a:r>
            <a:r>
              <a:rPr lang="ko-KR" altLang="en-US" sz="1400" dirty="0"/>
              <a:t>하는 </a:t>
            </a:r>
            <a:r>
              <a:rPr lang="en-US" altLang="ko-KR" sz="1400" dirty="0"/>
              <a:t>post-processing module </a:t>
            </a:r>
            <a:r>
              <a:rPr lang="ko-KR" altLang="en-US" sz="1400" dirty="0"/>
              <a:t>개발</a:t>
            </a:r>
            <a:endParaRPr lang="en-US" altLang="ko-KR" sz="1400" dirty="0"/>
          </a:p>
          <a:p>
            <a:pPr lvl="1"/>
            <a:r>
              <a:rPr lang="en-US" altLang="ko-KR" sz="1600" dirty="0"/>
              <a:t>closed-loop</a:t>
            </a:r>
            <a:r>
              <a:rPr lang="ko-KR" altLang="en-US" sz="1600" dirty="0"/>
              <a:t> 성능 보장 </a:t>
            </a:r>
            <a:r>
              <a:rPr lang="en-US" altLang="ko-KR" sz="1600" dirty="0"/>
              <a:t>x</a:t>
            </a:r>
          </a:p>
          <a:p>
            <a:pPr lvl="2"/>
            <a:r>
              <a:rPr lang="en-US" altLang="ko-KR" sz="1400" dirty="0"/>
              <a:t>FDE </a:t>
            </a:r>
            <a:r>
              <a:rPr lang="ko-KR" altLang="en-US" sz="1400" dirty="0"/>
              <a:t>기반 </a:t>
            </a:r>
            <a:r>
              <a:rPr lang="en-US" altLang="ko-KR" sz="1400" dirty="0"/>
              <a:t>fallback module </a:t>
            </a:r>
            <a:r>
              <a:rPr lang="ko-KR" altLang="en-US" sz="1400" dirty="0"/>
              <a:t>개발</a:t>
            </a:r>
            <a:endParaRPr lang="en-US" altLang="ko-KR" sz="1400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ED0C61D-0C2E-2188-DD23-ECD1B587D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(25.01~02) CARLA Autonomous Challenge - 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2885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E24E2-A240-63AB-854F-FA3D01A80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9E44ECA-FD31-8C6F-0A0B-69A896E20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dirty="0"/>
              <a:t>프로젝트 개요</a:t>
            </a:r>
            <a:endParaRPr lang="en-US" altLang="ko-KR" sz="1600" dirty="0"/>
          </a:p>
          <a:p>
            <a:pPr lvl="1"/>
            <a:r>
              <a:rPr lang="en-US" altLang="ko-KR" sz="1400" dirty="0"/>
              <a:t>CARLA </a:t>
            </a:r>
            <a:r>
              <a:rPr lang="ko-KR" altLang="en-US" sz="1400" dirty="0"/>
              <a:t>시뮬레이터 환경에서 주어진 미션을 성공적으로 수행하는 </a:t>
            </a:r>
            <a:r>
              <a:rPr lang="en-US" altLang="ko-KR" sz="1400" dirty="0"/>
              <a:t>planning ML module </a:t>
            </a:r>
            <a:r>
              <a:rPr lang="ko-KR" altLang="en-US" sz="1400" dirty="0"/>
              <a:t>개발</a:t>
            </a:r>
            <a:endParaRPr lang="en-US" altLang="ko-KR" sz="1400" dirty="0"/>
          </a:p>
          <a:p>
            <a:endParaRPr lang="en-US" altLang="ko-KR" sz="1600" dirty="0"/>
          </a:p>
          <a:p>
            <a:r>
              <a:rPr lang="ko-KR" altLang="en-US" sz="1800" dirty="0"/>
              <a:t>성과물</a:t>
            </a:r>
            <a:endParaRPr lang="en-US" altLang="ko-KR" sz="1800" dirty="0"/>
          </a:p>
          <a:p>
            <a:pPr lvl="1"/>
            <a:r>
              <a:rPr lang="en-US" altLang="ko-KR" sz="1600" b="1" dirty="0"/>
              <a:t>custom dataset </a:t>
            </a:r>
            <a:r>
              <a:rPr lang="ko-KR" altLang="en-US" sz="1600" b="1" dirty="0"/>
              <a:t>취득 환경 구성</a:t>
            </a:r>
            <a:endParaRPr lang="en-US" altLang="ko-KR" sz="1600" b="1" dirty="0"/>
          </a:p>
          <a:p>
            <a:pPr lvl="2"/>
            <a:r>
              <a:rPr lang="ko-KR" altLang="en-US" sz="1400" dirty="0"/>
              <a:t>모델의 인풋인 </a:t>
            </a:r>
            <a:r>
              <a:rPr lang="en-US" altLang="ko-KR" sz="1400" dirty="0"/>
              <a:t>agent</a:t>
            </a:r>
            <a:r>
              <a:rPr lang="ko-KR" altLang="en-US" sz="1400" dirty="0"/>
              <a:t> 과거</a:t>
            </a:r>
            <a:r>
              <a:rPr lang="en-US" altLang="ko-KR" sz="1400" dirty="0"/>
              <a:t>/</a:t>
            </a:r>
            <a:r>
              <a:rPr lang="ko-KR" altLang="en-US" sz="1400" dirty="0"/>
              <a:t>미래 정보 인터페이스 구성</a:t>
            </a:r>
            <a:endParaRPr lang="en-US" altLang="ko-KR" sz="1400" dirty="0"/>
          </a:p>
          <a:p>
            <a:pPr lvl="1"/>
            <a:r>
              <a:rPr lang="ko-KR" altLang="en-US" sz="1600" dirty="0"/>
              <a:t>모델 출력 </a:t>
            </a:r>
            <a:r>
              <a:rPr lang="en-US" altLang="ko-KR" sz="1600" dirty="0"/>
              <a:t>post-processing module </a:t>
            </a:r>
            <a:r>
              <a:rPr lang="ko-KR" altLang="en-US" sz="1600" dirty="0"/>
              <a:t>개발</a:t>
            </a:r>
            <a:endParaRPr lang="en-US" altLang="ko-KR" sz="1600" dirty="0"/>
          </a:p>
          <a:p>
            <a:pPr lvl="1"/>
            <a:r>
              <a:rPr lang="en-US" altLang="ko-KR" sz="1600" dirty="0"/>
              <a:t>Fallback trajectory module</a:t>
            </a:r>
            <a:r>
              <a:rPr lang="ko-KR" altLang="en-US" sz="1600" dirty="0"/>
              <a:t> 개발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F412624-4E1C-02AB-8BA1-E53370850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(25.01~02) CARLA Autonomous Challenge - ML</a:t>
            </a:r>
            <a:endParaRPr lang="ko-KR" altLang="en-US" dirty="0"/>
          </a:p>
        </p:txBody>
      </p:sp>
      <p:pic>
        <p:nvPicPr>
          <p:cNvPr id="4" name="그림 3" descr="라인, 도표, 그래프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6F58078-13CF-E9B3-8D0F-51B701FC2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0" y="3429000"/>
            <a:ext cx="4222709" cy="30643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726DE9A-98B1-D3B8-115A-BFCD3FF788A4}"/>
              </a:ext>
            </a:extLst>
          </p:cNvPr>
          <p:cNvSpPr/>
          <p:nvPr/>
        </p:nvSpPr>
        <p:spPr bwMode="auto">
          <a:xfrm>
            <a:off x="6779512" y="6146157"/>
            <a:ext cx="4665282" cy="33724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dirty="0">
                <a:solidFill>
                  <a:schemeClr val="bg1"/>
                </a:solidFill>
                <a:ea typeface="굴림" pitchFamily="50" charset="-127"/>
              </a:rPr>
              <a:t>Visualize</a:t>
            </a:r>
            <a:r>
              <a:rPr kumimoji="1" lang="ko-KR" altLang="en-US" sz="1400" b="1" dirty="0">
                <a:solidFill>
                  <a:schemeClr val="bg1"/>
                </a:solidFill>
                <a:ea typeface="굴림" pitchFamily="50" charset="-127"/>
              </a:rPr>
              <a:t> </a:t>
            </a:r>
            <a:r>
              <a:rPr kumimoji="1" lang="en-US" altLang="ko-KR" sz="1400" b="1" dirty="0">
                <a:solidFill>
                  <a:schemeClr val="bg1"/>
                </a:solidFill>
                <a:ea typeface="굴림" pitchFamily="50" charset="-127"/>
              </a:rPr>
              <a:t>Train</a:t>
            </a:r>
            <a:r>
              <a:rPr kumimoji="1" lang="ko-KR" altLang="en-US" sz="1400" b="1" dirty="0">
                <a:solidFill>
                  <a:schemeClr val="bg1"/>
                </a:solidFill>
                <a:ea typeface="굴림" pitchFamily="50" charset="-127"/>
              </a:rPr>
              <a:t> </a:t>
            </a:r>
            <a:r>
              <a:rPr kumimoji="1" lang="en-US" altLang="ko-KR" sz="1400" b="1" dirty="0">
                <a:solidFill>
                  <a:schemeClr val="bg1"/>
                </a:solidFill>
                <a:ea typeface="굴림" pitchFamily="50" charset="-127"/>
              </a:rPr>
              <a:t>Data as Images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ea typeface="굴림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9504885-E01E-4F71-1C36-8C6349EC70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51803" b="8581"/>
          <a:stretch>
            <a:fillRect/>
          </a:stretch>
        </p:blipFill>
        <p:spPr>
          <a:xfrm>
            <a:off x="4464081" y="3537771"/>
            <a:ext cx="1496881" cy="45549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2B5EC24-2472-033E-625C-4C4A4ADDCC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389" t="-4214"/>
          <a:stretch>
            <a:fillRect/>
          </a:stretch>
        </p:blipFill>
        <p:spPr>
          <a:xfrm>
            <a:off x="4415739" y="4085863"/>
            <a:ext cx="1633961" cy="519247"/>
          </a:xfrm>
          <a:prstGeom prst="rect">
            <a:avLst/>
          </a:prstGeom>
        </p:spPr>
      </p:pic>
      <p:pic>
        <p:nvPicPr>
          <p:cNvPr id="7" name="그림 6" descr="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DA8744-543D-5873-ABF3-95D048201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299" y="1911057"/>
            <a:ext cx="4667901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16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C6CC6-8155-AF94-553F-3C44A8B87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328FC79-460E-67F0-63C0-A31F01F75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성과물</a:t>
            </a:r>
            <a:endParaRPr lang="en-US" altLang="ko-KR" sz="1800" dirty="0"/>
          </a:p>
          <a:p>
            <a:pPr lvl="1"/>
            <a:r>
              <a:rPr lang="en-US" altLang="ko-KR" sz="1600" dirty="0"/>
              <a:t>custom dataset </a:t>
            </a:r>
            <a:r>
              <a:rPr lang="ko-KR" altLang="en-US" sz="1600" dirty="0"/>
              <a:t>취득 환경 구성</a:t>
            </a:r>
            <a:endParaRPr lang="en-US" altLang="ko-KR" sz="1600" dirty="0"/>
          </a:p>
          <a:p>
            <a:pPr lvl="1"/>
            <a:r>
              <a:rPr lang="ko-KR" altLang="en-US" sz="1600" b="1" dirty="0"/>
              <a:t>모델 출력 </a:t>
            </a:r>
            <a:r>
              <a:rPr lang="en-US" altLang="ko-KR" sz="1600" b="1" dirty="0"/>
              <a:t>post-processing module </a:t>
            </a:r>
            <a:r>
              <a:rPr lang="ko-KR" altLang="en-US" sz="1600" b="1" dirty="0"/>
              <a:t>개발</a:t>
            </a:r>
            <a:endParaRPr lang="en-US" altLang="ko-KR" sz="1600" b="1" dirty="0"/>
          </a:p>
          <a:p>
            <a:pPr lvl="2"/>
            <a:r>
              <a:rPr lang="en-US" altLang="ko-KR" sz="1400" dirty="0" err="1"/>
              <a:t>csaps</a:t>
            </a:r>
            <a:r>
              <a:rPr lang="en-US" altLang="ko-KR" sz="1400" dirty="0"/>
              <a:t> library</a:t>
            </a:r>
            <a:r>
              <a:rPr lang="ko-KR" altLang="en-US" sz="1400" dirty="0"/>
              <a:t>를 통한 </a:t>
            </a:r>
            <a:r>
              <a:rPr lang="en-US" altLang="ko-KR" sz="1400" dirty="0"/>
              <a:t>path</a:t>
            </a:r>
            <a:r>
              <a:rPr lang="ko-KR" altLang="en-US" sz="1400" dirty="0"/>
              <a:t> </a:t>
            </a:r>
            <a:r>
              <a:rPr lang="en-US" altLang="ko-KR" sz="1400" dirty="0"/>
              <a:t>smoothing</a:t>
            </a:r>
          </a:p>
          <a:p>
            <a:pPr lvl="1"/>
            <a:r>
              <a:rPr lang="en-US" altLang="ko-KR" sz="1600" dirty="0"/>
              <a:t>Fallback trajectory module</a:t>
            </a:r>
            <a:r>
              <a:rPr lang="ko-KR" altLang="en-US" sz="1600" dirty="0"/>
              <a:t> 개발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FDA40E5-4306-7668-1425-8003F0849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(25.01~02) CARLA Autonomous Challenge - ML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0E90604-1B48-4CAA-0208-927D8D78C51A}"/>
              </a:ext>
            </a:extLst>
          </p:cNvPr>
          <p:cNvGrpSpPr/>
          <p:nvPr/>
        </p:nvGrpSpPr>
        <p:grpSpPr>
          <a:xfrm>
            <a:off x="1429549" y="5840732"/>
            <a:ext cx="2992222" cy="710122"/>
            <a:chOff x="1371451" y="5487780"/>
            <a:chExt cx="2992222" cy="71012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F7E66F0-1D51-42D2-C40B-AF2EE9B5C9E0}"/>
                </a:ext>
              </a:extLst>
            </p:cNvPr>
            <p:cNvGrpSpPr/>
            <p:nvPr/>
          </p:nvGrpSpPr>
          <p:grpSpPr>
            <a:xfrm>
              <a:off x="1371451" y="5487780"/>
              <a:ext cx="2675730" cy="307777"/>
              <a:chOff x="1371451" y="5487780"/>
              <a:chExt cx="2675730" cy="307777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0C57A96-4F36-CEDA-D29C-6FEA24945A9E}"/>
                  </a:ext>
                </a:extLst>
              </p:cNvPr>
              <p:cNvSpPr/>
              <p:nvPr/>
            </p:nvSpPr>
            <p:spPr bwMode="auto">
              <a:xfrm>
                <a:off x="1371451" y="5562452"/>
                <a:ext cx="238726" cy="219539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3949C97-9FC3-D421-EB1C-D9F758337C4A}"/>
                  </a:ext>
                </a:extLst>
              </p:cNvPr>
              <p:cNvSpPr txBox="1"/>
              <p:nvPr/>
            </p:nvSpPr>
            <p:spPr>
              <a:xfrm>
                <a:off x="1573109" y="5487780"/>
                <a:ext cx="2474072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dirty="0">
                    <a:solidFill>
                      <a:srgbClr val="002060"/>
                    </a:solidFill>
                  </a:rPr>
                  <a:t>: original vel </a:t>
                </a:r>
                <a:r>
                  <a:rPr lang="en-US" altLang="ko-KR" sz="1050" dirty="0">
                    <a:solidFill>
                      <a:srgbClr val="002060"/>
                    </a:solidFill>
                  </a:rPr>
                  <a:t>(scale 1)</a:t>
                </a:r>
                <a:endParaRPr lang="ko-KR" altLang="en-US" sz="14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0F3BD0D-684A-2DD2-23E9-6D2044D72132}"/>
                </a:ext>
              </a:extLst>
            </p:cNvPr>
            <p:cNvGrpSpPr/>
            <p:nvPr/>
          </p:nvGrpSpPr>
          <p:grpSpPr>
            <a:xfrm>
              <a:off x="1371451" y="5890125"/>
              <a:ext cx="2992222" cy="307777"/>
              <a:chOff x="9671389" y="5059171"/>
              <a:chExt cx="2992222" cy="30777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66D5965-0707-030A-4217-D592FE2B47DE}"/>
                  </a:ext>
                </a:extLst>
              </p:cNvPr>
              <p:cNvSpPr/>
              <p:nvPr/>
            </p:nvSpPr>
            <p:spPr bwMode="auto">
              <a:xfrm>
                <a:off x="9671389" y="5133843"/>
                <a:ext cx="238726" cy="21953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C1A8E5-8BF3-9079-7898-6CA7530D830E}"/>
                  </a:ext>
                </a:extLst>
              </p:cNvPr>
              <p:cNvSpPr txBox="1"/>
              <p:nvPr/>
            </p:nvSpPr>
            <p:spPr>
              <a:xfrm>
                <a:off x="9873047" y="5059171"/>
                <a:ext cx="279056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dirty="0">
                    <a:solidFill>
                      <a:srgbClr val="002060"/>
                    </a:solidFill>
                  </a:rPr>
                  <a:t>: original curvature </a:t>
                </a:r>
                <a:r>
                  <a:rPr lang="en-US" altLang="ko-KR" sz="1050" dirty="0">
                    <a:solidFill>
                      <a:srgbClr val="002060"/>
                    </a:solidFill>
                  </a:rPr>
                  <a:t>(scale</a:t>
                </a:r>
                <a:r>
                  <a:rPr lang="ko-KR" altLang="en-US" sz="105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ko-KR" sz="1050" dirty="0">
                    <a:solidFill>
                      <a:srgbClr val="002060"/>
                    </a:solidFill>
                  </a:rPr>
                  <a:t>1)</a:t>
                </a:r>
                <a:endParaRPr lang="ko-KR" altLang="en-US" sz="1400" dirty="0">
                  <a:solidFill>
                    <a:srgbClr val="002060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4D041C-661B-F58E-54AC-58C688B80DB5}"/>
              </a:ext>
            </a:extLst>
          </p:cNvPr>
          <p:cNvGrpSpPr/>
          <p:nvPr/>
        </p:nvGrpSpPr>
        <p:grpSpPr>
          <a:xfrm>
            <a:off x="6579375" y="5840934"/>
            <a:ext cx="3296824" cy="649733"/>
            <a:chOff x="8314978" y="5513327"/>
            <a:chExt cx="3296824" cy="64973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4C9D66D-3104-4AFE-2BE4-64CE37A2CAED}"/>
                </a:ext>
              </a:extLst>
            </p:cNvPr>
            <p:cNvGrpSpPr/>
            <p:nvPr/>
          </p:nvGrpSpPr>
          <p:grpSpPr>
            <a:xfrm>
              <a:off x="8314978" y="5513327"/>
              <a:ext cx="2712821" cy="307777"/>
              <a:chOff x="1371451" y="5875467"/>
              <a:chExt cx="2712821" cy="307777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ECFCE2D-6D19-FF1F-767D-FBAFCC288648}"/>
                  </a:ext>
                </a:extLst>
              </p:cNvPr>
              <p:cNvSpPr/>
              <p:nvPr/>
            </p:nvSpPr>
            <p:spPr bwMode="auto">
              <a:xfrm>
                <a:off x="1371451" y="5950139"/>
                <a:ext cx="238726" cy="219539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F11DA3-BAFA-C8B8-C527-F520855A8EBC}"/>
                  </a:ext>
                </a:extLst>
              </p:cNvPr>
              <p:cNvSpPr txBox="1"/>
              <p:nvPr/>
            </p:nvSpPr>
            <p:spPr>
              <a:xfrm>
                <a:off x="1573109" y="5875467"/>
                <a:ext cx="2511163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dirty="0">
                    <a:solidFill>
                      <a:srgbClr val="002060"/>
                    </a:solidFill>
                  </a:rPr>
                  <a:t>: smoothed vel </a:t>
                </a:r>
                <a:r>
                  <a:rPr lang="en-US" altLang="ko-KR" sz="1050" dirty="0">
                    <a:solidFill>
                      <a:srgbClr val="002060"/>
                    </a:solidFill>
                  </a:rPr>
                  <a:t>(scale 1)</a:t>
                </a:r>
                <a:endParaRPr lang="ko-KR" altLang="en-US" sz="1400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40DE76D-5EF9-511E-53E9-64D89388CB61}"/>
                </a:ext>
              </a:extLst>
            </p:cNvPr>
            <p:cNvGrpSpPr/>
            <p:nvPr/>
          </p:nvGrpSpPr>
          <p:grpSpPr>
            <a:xfrm>
              <a:off x="8314978" y="5855283"/>
              <a:ext cx="3296824" cy="307777"/>
              <a:chOff x="9671389" y="5489608"/>
              <a:chExt cx="3296824" cy="30777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5BD6A3C-A2C8-E72E-A79A-D531DBBEA230}"/>
                  </a:ext>
                </a:extLst>
              </p:cNvPr>
              <p:cNvSpPr/>
              <p:nvPr/>
            </p:nvSpPr>
            <p:spPr bwMode="auto">
              <a:xfrm>
                <a:off x="9671389" y="5564280"/>
                <a:ext cx="238726" cy="219539"/>
              </a:xfrm>
              <a:prstGeom prst="rect">
                <a:avLst/>
              </a:prstGeom>
              <a:solidFill>
                <a:srgbClr val="8ED973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44691E6-C043-95DA-8F0F-BDD6EDA47972}"/>
                  </a:ext>
                </a:extLst>
              </p:cNvPr>
              <p:cNvSpPr txBox="1"/>
              <p:nvPr/>
            </p:nvSpPr>
            <p:spPr>
              <a:xfrm>
                <a:off x="9873046" y="5489608"/>
                <a:ext cx="3095167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dirty="0">
                    <a:solidFill>
                      <a:srgbClr val="002060"/>
                    </a:solidFill>
                  </a:rPr>
                  <a:t>: smoothed curvature </a:t>
                </a:r>
                <a:r>
                  <a:rPr lang="en-US" altLang="ko-KR" sz="1050" dirty="0">
                    <a:solidFill>
                      <a:srgbClr val="002060"/>
                    </a:solidFill>
                  </a:rPr>
                  <a:t>(scale 10)</a:t>
                </a:r>
                <a:endParaRPr lang="ko-KR" altLang="en-US" sz="1400" dirty="0">
                  <a:solidFill>
                    <a:srgbClr val="002060"/>
                  </a:solidFill>
                </a:endParaRPr>
              </a:p>
            </p:txBody>
          </p:sp>
        </p:grp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ACCB7D-3B4B-9FB9-9EE8-14D9A86A4406}"/>
              </a:ext>
            </a:extLst>
          </p:cNvPr>
          <p:cNvSpPr/>
          <p:nvPr/>
        </p:nvSpPr>
        <p:spPr bwMode="auto">
          <a:xfrm>
            <a:off x="1429548" y="5430729"/>
            <a:ext cx="4108555" cy="3133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dirty="0">
                <a:solidFill>
                  <a:schemeClr val="bg1"/>
                </a:solidFill>
                <a:ea typeface="굴림" pitchFamily="50" charset="-127"/>
              </a:rPr>
              <a:t>Original trajectory</a:t>
            </a:r>
            <a:endParaRPr kumimoji="1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ea typeface="굴림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2A44D1E-5FB4-B5AD-E6C6-016FDB0C2015}"/>
              </a:ext>
            </a:extLst>
          </p:cNvPr>
          <p:cNvSpPr/>
          <p:nvPr/>
        </p:nvSpPr>
        <p:spPr bwMode="auto">
          <a:xfrm>
            <a:off x="6563361" y="5430729"/>
            <a:ext cx="4108555" cy="3133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dirty="0">
                <a:solidFill>
                  <a:schemeClr val="bg1"/>
                </a:solidFill>
                <a:ea typeface="굴림" pitchFamily="50" charset="-127"/>
              </a:rPr>
              <a:t>Smoothed trajectory</a:t>
            </a:r>
            <a:endParaRPr kumimoji="1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ea typeface="굴림" pitchFamily="50" charset="-127"/>
            </a:endParaRPr>
          </a:p>
        </p:txBody>
      </p:sp>
      <p:pic>
        <p:nvPicPr>
          <p:cNvPr id="5" name="그림 4" descr="스크린샷, 라인, 도표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0D3E7F-F759-895B-6023-885D8A8DE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76" y="2508048"/>
            <a:ext cx="4105848" cy="2896004"/>
          </a:xfrm>
          <a:prstGeom prst="rect">
            <a:avLst/>
          </a:prstGeom>
        </p:spPr>
      </p:pic>
      <p:pic>
        <p:nvPicPr>
          <p:cNvPr id="7" name="그림 6" descr="스크린샷, 라인, 도표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CB75E5-9EAC-F657-DEAD-54AE0C6211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202" y="2508048"/>
            <a:ext cx="4086795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08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4E2DF-6E91-28B6-64C9-E99F8528D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B76EBD1-2F0A-EDDA-70C2-79956FEDF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성과물</a:t>
            </a:r>
            <a:endParaRPr lang="en-US" altLang="ko-KR" sz="1800" dirty="0"/>
          </a:p>
          <a:p>
            <a:pPr lvl="1"/>
            <a:r>
              <a:rPr lang="en-US" altLang="ko-KR" sz="1600" dirty="0"/>
              <a:t>custom dataset </a:t>
            </a:r>
            <a:r>
              <a:rPr lang="ko-KR" altLang="en-US" sz="1600" dirty="0"/>
              <a:t>취득 환경 구성</a:t>
            </a:r>
            <a:endParaRPr lang="en-US" altLang="ko-KR" sz="1600" dirty="0"/>
          </a:p>
          <a:p>
            <a:pPr lvl="1"/>
            <a:r>
              <a:rPr lang="ko-KR" altLang="en-US" sz="1600" dirty="0"/>
              <a:t>모델 출력 </a:t>
            </a:r>
            <a:r>
              <a:rPr lang="en-US" altLang="ko-KR" sz="1600" dirty="0"/>
              <a:t>post-processing module </a:t>
            </a:r>
            <a:r>
              <a:rPr lang="ko-KR" altLang="en-US" sz="1600" dirty="0"/>
              <a:t>개발</a:t>
            </a:r>
            <a:endParaRPr lang="en-US" altLang="ko-KR" sz="1400" dirty="0"/>
          </a:p>
          <a:p>
            <a:pPr lvl="1"/>
            <a:r>
              <a:rPr lang="en-US" altLang="ko-KR" sz="1600" dirty="0"/>
              <a:t>Fallback trajectory module</a:t>
            </a:r>
            <a:r>
              <a:rPr lang="ko-KR" altLang="en-US" sz="1600" dirty="0"/>
              <a:t> 개발</a:t>
            </a:r>
            <a:endParaRPr lang="en-US" altLang="ko-KR" sz="1600" dirty="0"/>
          </a:p>
          <a:p>
            <a:pPr lvl="2"/>
            <a:r>
              <a:rPr lang="en-US" altLang="ko-KR" sz="1400" dirty="0"/>
              <a:t>FDE </a:t>
            </a:r>
            <a:r>
              <a:rPr lang="ko-KR" altLang="en-US" sz="1400" dirty="0"/>
              <a:t>기반 설계</a:t>
            </a:r>
            <a:r>
              <a:rPr lang="en-US" altLang="ko-KR" sz="1400" dirty="0"/>
              <a:t>, fallback </a:t>
            </a:r>
            <a:r>
              <a:rPr lang="ko-KR" altLang="en-US" sz="1400" dirty="0"/>
              <a:t>시 모델의 </a:t>
            </a:r>
            <a:r>
              <a:rPr lang="en-US" altLang="ko-KR" sz="1400" dirty="0"/>
              <a:t>output</a:t>
            </a:r>
            <a:r>
              <a:rPr lang="ko-KR" altLang="en-US" sz="1400" dirty="0"/>
              <a:t>이 아닌</a:t>
            </a:r>
            <a:br>
              <a:rPr lang="en-US" altLang="ko-KR" sz="1400" dirty="0"/>
            </a:br>
            <a:r>
              <a:rPr lang="en-US" altLang="ko-KR" sz="1400" dirty="0"/>
              <a:t>rule</a:t>
            </a:r>
            <a:r>
              <a:rPr lang="ko-KR" altLang="en-US" sz="1400" dirty="0"/>
              <a:t>의 </a:t>
            </a:r>
            <a:r>
              <a:rPr lang="en-US" altLang="ko-KR" sz="1400" dirty="0"/>
              <a:t>output </a:t>
            </a:r>
            <a:r>
              <a:rPr lang="ko-KR" altLang="en-US" sz="1400" dirty="0"/>
              <a:t>사용</a:t>
            </a:r>
            <a:endParaRPr lang="en-US" altLang="ko-KR" sz="1400" dirty="0"/>
          </a:p>
          <a:p>
            <a:pPr lvl="2"/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343F2EC-9C13-A194-160A-A60AE7742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(25.01~02) CARLA Autonomous Challenge - ML</a:t>
            </a:r>
            <a:endParaRPr lang="ko-KR" altLang="en-US" dirty="0"/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21B5C588-E30C-BF55-3730-4ACE87D04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08" y="2953043"/>
            <a:ext cx="5419803" cy="2855494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5AFAE58-EE03-2EA6-5111-A95766EB19FD}"/>
              </a:ext>
            </a:extLst>
          </p:cNvPr>
          <p:cNvSpPr/>
          <p:nvPr/>
        </p:nvSpPr>
        <p:spPr bwMode="auto">
          <a:xfrm>
            <a:off x="6506546" y="5970169"/>
            <a:ext cx="637309" cy="76200"/>
          </a:xfrm>
          <a:prstGeom prst="rect">
            <a:avLst/>
          </a:prstGeom>
          <a:solidFill>
            <a:srgbClr val="75DC7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77BB70E-41B2-1443-8442-5F132F5EA8BA}"/>
              </a:ext>
            </a:extLst>
          </p:cNvPr>
          <p:cNvSpPr/>
          <p:nvPr/>
        </p:nvSpPr>
        <p:spPr bwMode="auto">
          <a:xfrm>
            <a:off x="6506546" y="6316718"/>
            <a:ext cx="637309" cy="76200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66B73EE-93BB-BEA1-BC65-324D436682DC}"/>
              </a:ext>
            </a:extLst>
          </p:cNvPr>
          <p:cNvSpPr txBox="1"/>
          <p:nvPr/>
        </p:nvSpPr>
        <p:spPr>
          <a:xfrm>
            <a:off x="7143855" y="5838920"/>
            <a:ext cx="207125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</a:rPr>
              <a:t>: model output trajectory</a:t>
            </a:r>
            <a:endParaRPr lang="ko-KR" altLang="en-US" sz="1200" dirty="0">
              <a:solidFill>
                <a:srgbClr val="002060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32D1217-072D-8D52-5AA2-4B814B8AE09A}"/>
              </a:ext>
            </a:extLst>
          </p:cNvPr>
          <p:cNvSpPr txBox="1"/>
          <p:nvPr/>
        </p:nvSpPr>
        <p:spPr>
          <a:xfrm>
            <a:off x="7143855" y="6178218"/>
            <a:ext cx="207125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</a:rPr>
              <a:t>: fallback trajectory</a:t>
            </a:r>
            <a:endParaRPr lang="ko-KR" altLang="en-US" sz="1200" dirty="0">
              <a:solidFill>
                <a:srgbClr val="002060"/>
              </a:solidFill>
            </a:endParaRPr>
          </a:p>
        </p:txBody>
      </p:sp>
      <p:pic>
        <p:nvPicPr>
          <p:cNvPr id="5" name="그림 4" descr="스크린샷, 기차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463897-2408-4784-BD19-720B944AB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73" y="1457028"/>
            <a:ext cx="4686954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05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3E95015-BF05-46E4-9288-031D03073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프로젝트 개요</a:t>
            </a:r>
            <a:endParaRPr lang="en-US" altLang="ko-KR" sz="1800" dirty="0"/>
          </a:p>
          <a:p>
            <a:pPr lvl="1"/>
            <a:r>
              <a:rPr lang="en-US" altLang="ko-KR" sz="1600" dirty="0"/>
              <a:t>CARLA </a:t>
            </a:r>
            <a:r>
              <a:rPr lang="ko-KR" altLang="en-US" sz="1600" dirty="0"/>
              <a:t>시뮬레이터 환경에서 주어진 미션을 성공적으로 수행하는 </a:t>
            </a:r>
            <a:r>
              <a:rPr lang="en-US" altLang="ko-KR" sz="1600" dirty="0"/>
              <a:t>rule </a:t>
            </a:r>
            <a:r>
              <a:rPr lang="ko-KR" altLang="en-US" sz="1600" dirty="0"/>
              <a:t>알고리즘 개발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r>
              <a:rPr lang="ko-KR" altLang="en-US" sz="1800" dirty="0"/>
              <a:t>성과물</a:t>
            </a:r>
            <a:endParaRPr lang="en-US" altLang="ko-KR" sz="1800" dirty="0"/>
          </a:p>
          <a:p>
            <a:pPr lvl="1"/>
            <a:r>
              <a:rPr lang="en-US" altLang="ko-KR" sz="1600" b="1" dirty="0"/>
              <a:t>1. Global planning</a:t>
            </a:r>
          </a:p>
          <a:p>
            <a:pPr lvl="2"/>
            <a:r>
              <a:rPr lang="en-US" altLang="ko-KR" sz="1400" dirty="0"/>
              <a:t>A* </a:t>
            </a:r>
            <a:r>
              <a:rPr lang="ko-KR" altLang="en-US" sz="1400" dirty="0"/>
              <a:t>알고리즘을 사용하여 여러 </a:t>
            </a:r>
            <a:r>
              <a:rPr lang="en-US" altLang="ko-KR" sz="1400" dirty="0"/>
              <a:t>waypoint</a:t>
            </a:r>
            <a:r>
              <a:rPr lang="ko-KR" altLang="en-US" sz="1400" dirty="0"/>
              <a:t>를 경유하는 </a:t>
            </a:r>
            <a:r>
              <a:rPr lang="en-US" altLang="ko-KR" sz="1400" dirty="0"/>
              <a:t>global path </a:t>
            </a:r>
            <a:r>
              <a:rPr lang="ko-KR" altLang="en-US" sz="1400" dirty="0"/>
              <a:t>생성</a:t>
            </a:r>
            <a:endParaRPr lang="en-US" altLang="ko-KR" sz="1400" dirty="0"/>
          </a:p>
          <a:p>
            <a:pPr lvl="1"/>
            <a:r>
              <a:rPr lang="en-US" altLang="ko-KR" sz="1600" dirty="0"/>
              <a:t>2. Collision Check Module</a:t>
            </a:r>
          </a:p>
          <a:p>
            <a:pPr lvl="1"/>
            <a:r>
              <a:rPr lang="en-US" altLang="ko-KR" sz="1600" dirty="0"/>
              <a:t>3. Longitudinal Controller</a:t>
            </a:r>
          </a:p>
          <a:p>
            <a:pPr lvl="1"/>
            <a:r>
              <a:rPr lang="en-US" altLang="ko-KR" sz="1600" dirty="0"/>
              <a:t>4. Lateral Controller</a:t>
            </a: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38964B7-071B-CCFD-18B6-DFB2C48B1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(24.07~08) CARLA Autonomous Challenge - Rule</a:t>
            </a:r>
            <a:endParaRPr lang="ko-KR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983D6B-BE51-9736-8AAB-235E9C7531C0}"/>
              </a:ext>
            </a:extLst>
          </p:cNvPr>
          <p:cNvGrpSpPr/>
          <p:nvPr/>
        </p:nvGrpSpPr>
        <p:grpSpPr>
          <a:xfrm>
            <a:off x="7094496" y="3799703"/>
            <a:ext cx="4660900" cy="2760666"/>
            <a:chOff x="6849168" y="2114548"/>
            <a:chExt cx="5131404" cy="3787982"/>
          </a:xfrm>
        </p:grpSpPr>
        <p:pic>
          <p:nvPicPr>
            <p:cNvPr id="6" name="Picture 5" descr="A diagram of a maze&#10;&#10;Description automatically generated">
              <a:extLst>
                <a:ext uri="{FF2B5EF4-FFF2-40B4-BE49-F238E27FC236}">
                  <a16:creationId xmlns:a16="http://schemas.microsoft.com/office/drawing/2014/main" id="{0E086015-4830-22BD-D47C-9A4F05554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168" y="2114548"/>
              <a:ext cx="4261827" cy="34222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31CC1E89-8012-26A2-2B90-32B64A512CAF}"/>
                </a:ext>
              </a:extLst>
            </p:cNvPr>
            <p:cNvSpPr/>
            <p:nvPr/>
          </p:nvSpPr>
          <p:spPr>
            <a:xfrm>
              <a:off x="9954549" y="5074024"/>
              <a:ext cx="259976" cy="14343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500E14-EC0B-F0CF-B831-43DDC0D091A2}"/>
                </a:ext>
              </a:extLst>
            </p:cNvPr>
            <p:cNvSpPr txBox="1"/>
            <p:nvPr/>
          </p:nvSpPr>
          <p:spPr>
            <a:xfrm>
              <a:off x="10214525" y="5563976"/>
              <a:ext cx="125505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b="1"/>
                <a:t>Start point</a:t>
              </a:r>
              <a:endParaRPr lang="ko-KR" altLang="en-US" sz="1600" b="1"/>
            </a:p>
          </p:txBody>
        </p:sp>
        <p:cxnSp>
          <p:nvCxnSpPr>
            <p:cNvPr id="9" name="Connector: Elbow 9">
              <a:extLst>
                <a:ext uri="{FF2B5EF4-FFF2-40B4-BE49-F238E27FC236}">
                  <a16:creationId xmlns:a16="http://schemas.microsoft.com/office/drawing/2014/main" id="{79A191E0-A78F-A4D6-6D42-E68F26AA8826}"/>
                </a:ext>
              </a:extLst>
            </p:cNvPr>
            <p:cNvCxnSpPr>
              <a:cxnSpLocks/>
              <a:stCxn id="8" idx="1"/>
              <a:endCxn id="7" idx="4"/>
            </p:cNvCxnSpPr>
            <p:nvPr/>
          </p:nvCxnSpPr>
          <p:spPr>
            <a:xfrm rot="10800000">
              <a:off x="10084537" y="5217459"/>
              <a:ext cx="129988" cy="5157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3DB5AC4B-CF1B-F901-B6F1-7455278D4975}"/>
                </a:ext>
              </a:extLst>
            </p:cNvPr>
            <p:cNvSpPr/>
            <p:nvPr/>
          </p:nvSpPr>
          <p:spPr>
            <a:xfrm>
              <a:off x="10286243" y="3147734"/>
              <a:ext cx="259976" cy="14343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DEEF86-C511-87F7-3561-A67ED7CD029B}"/>
                </a:ext>
              </a:extLst>
            </p:cNvPr>
            <p:cNvSpPr txBox="1"/>
            <p:nvPr/>
          </p:nvSpPr>
          <p:spPr>
            <a:xfrm>
              <a:off x="10842055" y="3050175"/>
              <a:ext cx="113851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b="1"/>
                <a:t>End point</a:t>
              </a:r>
              <a:endParaRPr lang="ko-KR" altLang="en-US" sz="1600" b="1"/>
            </a:p>
          </p:txBody>
        </p:sp>
        <p:cxnSp>
          <p:nvCxnSpPr>
            <p:cNvPr id="12" name="Connector: Elbow 12">
              <a:extLst>
                <a:ext uri="{FF2B5EF4-FFF2-40B4-BE49-F238E27FC236}">
                  <a16:creationId xmlns:a16="http://schemas.microsoft.com/office/drawing/2014/main" id="{07915B63-59C9-4EBD-AE39-D22DB0CFC085}"/>
                </a:ext>
              </a:extLst>
            </p:cNvPr>
            <p:cNvCxnSpPr>
              <a:cxnSpLocks/>
              <a:stCxn id="11" idx="1"/>
              <a:endCxn id="10" idx="6"/>
            </p:cNvCxnSpPr>
            <p:nvPr/>
          </p:nvCxnSpPr>
          <p:spPr>
            <a:xfrm rot="10800000">
              <a:off x="10546219" y="3219452"/>
              <a:ext cx="295836" cy="1270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" name="Picture 13" descr="A graph of a graph&#10;&#10;Description automatically generated">
            <a:extLst>
              <a:ext uri="{FF2B5EF4-FFF2-40B4-BE49-F238E27FC236}">
                <a16:creationId xmlns:a16="http://schemas.microsoft.com/office/drawing/2014/main" id="{C2EB882E-2CAD-FC2C-21BB-4C2ACB5B9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79" y="3795584"/>
            <a:ext cx="3871056" cy="24566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3064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1923A-C959-850F-E705-B4E20B866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181BDB9-18D5-1E8B-44D6-C6FC39CA0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프로젝트 개요</a:t>
            </a:r>
            <a:endParaRPr lang="en-US" altLang="ko-KR" sz="1800" dirty="0"/>
          </a:p>
          <a:p>
            <a:pPr lvl="1"/>
            <a:r>
              <a:rPr lang="en-US" altLang="ko-KR" sz="1600" dirty="0"/>
              <a:t>CARLA </a:t>
            </a:r>
            <a:r>
              <a:rPr lang="ko-KR" altLang="en-US" sz="1600" dirty="0"/>
              <a:t>시뮬레이터 환경에서 주어진 미션을 성공적으로 수행하는 </a:t>
            </a:r>
            <a:r>
              <a:rPr lang="en-US" altLang="ko-KR" sz="1600" dirty="0"/>
              <a:t>rule </a:t>
            </a:r>
            <a:r>
              <a:rPr lang="ko-KR" altLang="en-US" sz="1600" dirty="0"/>
              <a:t>알고리즘 개발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r>
              <a:rPr lang="ko-KR" altLang="en-US" sz="1800" dirty="0"/>
              <a:t>성과물</a:t>
            </a:r>
            <a:endParaRPr lang="en-US" altLang="ko-KR" sz="1800" dirty="0"/>
          </a:p>
          <a:p>
            <a:pPr lvl="1"/>
            <a:r>
              <a:rPr lang="en-US" altLang="ko-KR" sz="1600" dirty="0"/>
              <a:t>1. Global planning</a:t>
            </a:r>
          </a:p>
          <a:p>
            <a:pPr lvl="1"/>
            <a:r>
              <a:rPr lang="en-US" altLang="ko-KR" sz="1600" b="1" dirty="0"/>
              <a:t>2. Collision Check Module</a:t>
            </a:r>
          </a:p>
          <a:p>
            <a:pPr lvl="2"/>
            <a:r>
              <a:rPr lang="en-US" altLang="ko-KR" sz="1400" dirty="0"/>
              <a:t>CV</a:t>
            </a:r>
            <a:r>
              <a:rPr lang="ko-KR" altLang="en-US" sz="1400" dirty="0"/>
              <a:t>모델을 사용한 </a:t>
            </a:r>
            <a:r>
              <a:rPr lang="en-US" altLang="ko-KR" sz="1400" dirty="0"/>
              <a:t>circle-based </a:t>
            </a:r>
            <a:r>
              <a:rPr lang="ko-KR" altLang="en-US" sz="1400" dirty="0"/>
              <a:t>충돌 판단 알고리즘 설계</a:t>
            </a:r>
            <a:endParaRPr lang="en-US" altLang="ko-KR" sz="1400" dirty="0"/>
          </a:p>
          <a:p>
            <a:pPr lvl="1"/>
            <a:r>
              <a:rPr lang="en-US" altLang="ko-KR" sz="1600" dirty="0"/>
              <a:t>3. Longitudinal Controller</a:t>
            </a:r>
          </a:p>
          <a:p>
            <a:pPr lvl="1"/>
            <a:r>
              <a:rPr lang="en-US" altLang="ko-KR" sz="1600" dirty="0"/>
              <a:t>4. Lateral Controller</a:t>
            </a: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080C18E-1086-FC6B-8EA5-9E72B5F55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(24.07~08) CARLA Autonomous Challenge - Rule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50330C-0308-9E76-9B28-58FB5F50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830" y="3623628"/>
            <a:ext cx="3847711" cy="2473529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F0FC8C5-F9CB-5DB6-602C-8BC4113D5270}"/>
              </a:ext>
            </a:extLst>
          </p:cNvPr>
          <p:cNvCxnSpPr>
            <a:cxnSpLocks/>
          </p:cNvCxnSpPr>
          <p:nvPr/>
        </p:nvCxnSpPr>
        <p:spPr>
          <a:xfrm flipH="1" flipV="1">
            <a:off x="7486458" y="4460048"/>
            <a:ext cx="2684143" cy="175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76192A9-F9A4-0FCA-7B6A-8EA74460DA80}"/>
              </a:ext>
            </a:extLst>
          </p:cNvPr>
          <p:cNvCxnSpPr>
            <a:cxnSpLocks/>
          </p:cNvCxnSpPr>
          <p:nvPr/>
        </p:nvCxnSpPr>
        <p:spPr>
          <a:xfrm flipH="1" flipV="1">
            <a:off x="7044685" y="4516508"/>
            <a:ext cx="2489208" cy="833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포인트가 16개인 별 12">
            <a:extLst>
              <a:ext uri="{FF2B5EF4-FFF2-40B4-BE49-F238E27FC236}">
                <a16:creationId xmlns:a16="http://schemas.microsoft.com/office/drawing/2014/main" id="{AF793067-DAA3-9FFB-010B-CD387C637131}"/>
              </a:ext>
            </a:extLst>
          </p:cNvPr>
          <p:cNvSpPr/>
          <p:nvPr/>
        </p:nvSpPr>
        <p:spPr>
          <a:xfrm>
            <a:off x="6887654" y="4058748"/>
            <a:ext cx="735084" cy="717917"/>
          </a:xfrm>
          <a:prstGeom prst="star16">
            <a:avLst>
              <a:gd name="adj" fmla="val 191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28CAD1-BB56-7FE3-2AB5-600A3186E59D}"/>
                  </a:ext>
                </a:extLst>
              </p:cNvPr>
              <p:cNvSpPr txBox="1"/>
              <p:nvPr/>
            </p:nvSpPr>
            <p:spPr>
              <a:xfrm>
                <a:off x="5120830" y="3623628"/>
                <a:ext cx="3847711" cy="2769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𝐸𝑎𝑐h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𝑐𝑖𝑟𝑐𝑙𝑒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h𝑎𝑠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𝑝𝑟𝑜𝑝𝑒𝑟𝑡𝑦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: [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ore-KR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ko-Kore-KR" alt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28CAD1-BB56-7FE3-2AB5-600A3186E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830" y="3623628"/>
                <a:ext cx="3847711" cy="276999"/>
              </a:xfrm>
              <a:prstGeom prst="rect">
                <a:avLst/>
              </a:prstGeom>
              <a:blipFill>
                <a:blip r:embed="rId4"/>
                <a:stretch>
                  <a:fillRect b="-35417"/>
                </a:stretch>
              </a:blip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7057CA-8C8D-8F8C-4DCA-C2C92EBA3B9A}"/>
                  </a:ext>
                </a:extLst>
              </p:cNvPr>
              <p:cNvSpPr txBox="1"/>
              <p:nvPr/>
            </p:nvSpPr>
            <p:spPr>
              <a:xfrm>
                <a:off x="9627987" y="5384222"/>
                <a:ext cx="140474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en-US" sz="16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kumimoji="1" lang="en-US" altLang="en-US" sz="16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= 1.3</m:t>
                      </m:r>
                      <m:r>
                        <a:rPr kumimoji="1" lang="en-US" altLang="en-US" sz="16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</m:oMath>
                  </m:oMathPara>
                </a14:m>
                <a:endParaRPr kumimoji="1" lang="ko-Kore-KR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7057CA-8C8D-8F8C-4DCA-C2C92EBA3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7987" y="5384222"/>
                <a:ext cx="1404745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9F691FD-97C8-A57D-41C3-4A0B5B291E0B}"/>
              </a:ext>
            </a:extLst>
          </p:cNvPr>
          <p:cNvSpPr txBox="1"/>
          <p:nvPr/>
        </p:nvSpPr>
        <p:spPr>
          <a:xfrm>
            <a:off x="1130325" y="6136387"/>
            <a:ext cx="10394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u="sng" dirty="0">
                <a:latin typeface="Arial" panose="020B0604020202020204" pitchFamily="34" charset="0"/>
                <a:cs typeface="Arial" panose="020B0604020202020204" pitchFamily="34" charset="0"/>
              </a:rPr>
              <a:t>If a collision occurs between circles </a:t>
            </a:r>
            <a:r>
              <a:rPr lang="en-US" altLang="ko-KR" sz="1600" b="1" u="sng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the same time</a:t>
            </a:r>
            <a:r>
              <a:rPr lang="en-US" altLang="ko-KR" sz="1600" u="sng" dirty="0">
                <a:latin typeface="Arial" panose="020B0604020202020204" pitchFamily="34" charset="0"/>
                <a:cs typeface="Arial" panose="020B0604020202020204" pitchFamily="34" charset="0"/>
              </a:rPr>
              <a:t>,  system regards that time as the </a:t>
            </a:r>
            <a:r>
              <a:rPr lang="en-US" altLang="ko-KR" sz="1600" b="1" u="sng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TTC</a:t>
            </a:r>
            <a:r>
              <a:rPr lang="en-US" altLang="ko-KR" sz="1600" u="sng" dirty="0">
                <a:latin typeface="Arial" panose="020B0604020202020204" pitchFamily="34" charset="0"/>
                <a:cs typeface="Arial" panose="020B0604020202020204" pitchFamily="34" charset="0"/>
              </a:rPr>
              <a:t> (Time to Collision)</a:t>
            </a:r>
            <a:endParaRPr lang="ko-KR" altLang="en-US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E54615-26DD-59AE-8512-16BABC0EF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079" y="3897135"/>
            <a:ext cx="2565471" cy="21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94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F02AF-DF77-9FA8-4DB6-304153482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AF538FB-B3B1-B522-7D2B-028F9CD6C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프로젝트 개요</a:t>
            </a:r>
            <a:endParaRPr lang="en-US" altLang="ko-KR" sz="1800" dirty="0"/>
          </a:p>
          <a:p>
            <a:pPr lvl="1"/>
            <a:r>
              <a:rPr lang="en-US" altLang="ko-KR" sz="1600" dirty="0"/>
              <a:t>CARLA </a:t>
            </a:r>
            <a:r>
              <a:rPr lang="ko-KR" altLang="en-US" sz="1600" dirty="0"/>
              <a:t>시뮬레이터 환경에서 주어진 미션을 성공적으로 수행하는 </a:t>
            </a:r>
            <a:r>
              <a:rPr lang="en-US" altLang="ko-KR" sz="1600" dirty="0"/>
              <a:t>rule </a:t>
            </a:r>
            <a:r>
              <a:rPr lang="ko-KR" altLang="en-US" sz="1600" dirty="0"/>
              <a:t>알고리즘 개발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r>
              <a:rPr lang="ko-KR" altLang="en-US" sz="1800" dirty="0"/>
              <a:t>성과물</a:t>
            </a:r>
            <a:endParaRPr lang="en-US" altLang="ko-KR" sz="1800" dirty="0"/>
          </a:p>
          <a:p>
            <a:pPr lvl="1"/>
            <a:r>
              <a:rPr lang="en-US" altLang="ko-KR" sz="1600" dirty="0"/>
              <a:t>1. Global planning</a:t>
            </a:r>
          </a:p>
          <a:p>
            <a:pPr lvl="1"/>
            <a:r>
              <a:rPr lang="en-US" altLang="ko-KR" sz="1600" dirty="0"/>
              <a:t>2. Collision Check Module</a:t>
            </a:r>
            <a:endParaRPr lang="en-US" altLang="ko-KR" sz="1400" dirty="0"/>
          </a:p>
          <a:p>
            <a:pPr lvl="1"/>
            <a:r>
              <a:rPr lang="en-US" altLang="ko-KR" sz="1600" b="1" dirty="0"/>
              <a:t>3. Longitudinal Controller</a:t>
            </a:r>
          </a:p>
          <a:p>
            <a:pPr lvl="2"/>
            <a:r>
              <a:rPr lang="en-US" altLang="ko-KR" sz="1400" dirty="0"/>
              <a:t>Reference velocity tracking controller(PID)</a:t>
            </a:r>
          </a:p>
          <a:p>
            <a:pPr lvl="1"/>
            <a:r>
              <a:rPr lang="en-US" altLang="ko-KR" sz="1600" dirty="0"/>
              <a:t>4. Lateral Controller</a:t>
            </a: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DF5770-55EA-34B0-7AF8-4F54A37B6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(24.07~08) CARLA Autonomous Challenge - Rule</a:t>
            </a:r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4C16F06-E1E1-A8DB-DBE8-E8F1C7130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784" y="3550568"/>
            <a:ext cx="5799718" cy="3307432"/>
          </a:xfrm>
          <a:prstGeom prst="rect">
            <a:avLst/>
          </a:prstGeom>
        </p:spPr>
      </p:pic>
      <p:pic>
        <p:nvPicPr>
          <p:cNvPr id="5" name="그림 4" descr="차량, 자동차, 육상 차량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C6B74A-C2FE-C715-987C-AA321DF7A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462" y="1914525"/>
            <a:ext cx="38766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69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AE680-C97B-FFC7-7368-E3E8CCF4E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5899FC1-823B-9091-B429-E2FEDC773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프로젝트 개요</a:t>
            </a:r>
            <a:endParaRPr lang="en-US" altLang="ko-KR" sz="1800" dirty="0"/>
          </a:p>
          <a:p>
            <a:pPr lvl="1"/>
            <a:r>
              <a:rPr lang="en-US" altLang="ko-KR" sz="1600" dirty="0"/>
              <a:t>CARLA </a:t>
            </a:r>
            <a:r>
              <a:rPr lang="ko-KR" altLang="en-US" sz="1600" dirty="0"/>
              <a:t>시뮬레이터 환경에서 주어진 미션을 성공적으로 수행하는 </a:t>
            </a:r>
            <a:r>
              <a:rPr lang="en-US" altLang="ko-KR" sz="1600" dirty="0"/>
              <a:t>rule </a:t>
            </a:r>
            <a:r>
              <a:rPr lang="ko-KR" altLang="en-US" sz="1600" dirty="0"/>
              <a:t>알고리즘 개발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r>
              <a:rPr lang="ko-KR" altLang="en-US" sz="1800" dirty="0"/>
              <a:t>성과물</a:t>
            </a:r>
            <a:endParaRPr lang="en-US" altLang="ko-KR" sz="1800" dirty="0"/>
          </a:p>
          <a:p>
            <a:pPr lvl="1"/>
            <a:r>
              <a:rPr lang="en-US" altLang="ko-KR" sz="1600" dirty="0"/>
              <a:t>1. Global planning</a:t>
            </a:r>
          </a:p>
          <a:p>
            <a:pPr lvl="1"/>
            <a:r>
              <a:rPr lang="en-US" altLang="ko-KR" sz="1600" dirty="0"/>
              <a:t>2. Collision Check Module</a:t>
            </a:r>
            <a:endParaRPr lang="en-US" altLang="ko-KR" sz="1400" dirty="0"/>
          </a:p>
          <a:p>
            <a:pPr lvl="1"/>
            <a:r>
              <a:rPr lang="en-US" altLang="ko-KR" sz="1600" b="1" dirty="0"/>
              <a:t>3. Longitudinal Controller</a:t>
            </a:r>
          </a:p>
          <a:p>
            <a:pPr lvl="2"/>
            <a:r>
              <a:rPr lang="en-US" altLang="ko-KR" sz="1400" dirty="0"/>
              <a:t>ACC controller(PID)</a:t>
            </a:r>
          </a:p>
          <a:p>
            <a:pPr lvl="1"/>
            <a:r>
              <a:rPr lang="en-US" altLang="ko-KR" sz="1600" dirty="0"/>
              <a:t>4. Lateral Controller</a:t>
            </a: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29E4DB-CFFD-416C-F879-1692A42A4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(24.07~08) CARLA Autonomous Challenge - Rule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93A5E84-64C4-C553-DD04-C6EA1459157F}"/>
              </a:ext>
            </a:extLst>
          </p:cNvPr>
          <p:cNvGrpSpPr/>
          <p:nvPr/>
        </p:nvGrpSpPr>
        <p:grpSpPr>
          <a:xfrm>
            <a:off x="6252121" y="1853057"/>
            <a:ext cx="3594016" cy="1005483"/>
            <a:chOff x="765721" y="1939555"/>
            <a:chExt cx="3594016" cy="1005483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88D71571-4EDA-CF4B-E521-F4295E04E7B1}"/>
                </a:ext>
              </a:extLst>
            </p:cNvPr>
            <p:cNvSpPr/>
            <p:nvPr/>
          </p:nvSpPr>
          <p:spPr>
            <a:xfrm>
              <a:off x="844377" y="1993767"/>
              <a:ext cx="521110" cy="226141"/>
            </a:xfrm>
            <a:prstGeom prst="rect">
              <a:avLst/>
            </a:prstGeom>
            <a:solidFill>
              <a:srgbClr val="6361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5D21C570-F243-D1C9-615F-1A2808EFB729}"/>
                </a:ext>
              </a:extLst>
            </p:cNvPr>
            <p:cNvSpPr/>
            <p:nvPr/>
          </p:nvSpPr>
          <p:spPr>
            <a:xfrm>
              <a:off x="844377" y="2325476"/>
              <a:ext cx="521110" cy="22614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94F207-89F4-7BAB-EBBD-BAD70E608BC8}"/>
                </a:ext>
              </a:extLst>
            </p:cNvPr>
            <p:cNvSpPr txBox="1"/>
            <p:nvPr/>
          </p:nvSpPr>
          <p:spPr>
            <a:xfrm>
              <a:off x="1306495" y="1939555"/>
              <a:ext cx="2153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: GT</a:t>
              </a:r>
              <a:r>
                <a:rPr lang="ko-KR" altLang="en-US"/>
                <a:t> </a:t>
              </a:r>
              <a:r>
                <a:rPr lang="en-US" altLang="ko-KR"/>
                <a:t>vehicles</a:t>
              </a:r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58140D-B94D-B5FF-C034-959B966D5AB0}"/>
                </a:ext>
              </a:extLst>
            </p:cNvPr>
            <p:cNvSpPr txBox="1"/>
            <p:nvPr/>
          </p:nvSpPr>
          <p:spPr>
            <a:xfrm>
              <a:off x="1306495" y="2219908"/>
              <a:ext cx="3053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: Lead vehicle candidates</a:t>
              </a:r>
              <a:endParaRPr lang="ko-KR" altLang="en-US" dirty="0"/>
            </a:p>
          </p:txBody>
        </p:sp>
        <p:sp>
          <p:nvSpPr>
            <p:cNvPr id="10" name="Minus Sign 9">
              <a:extLst>
                <a:ext uri="{FF2B5EF4-FFF2-40B4-BE49-F238E27FC236}">
                  <a16:creationId xmlns:a16="http://schemas.microsoft.com/office/drawing/2014/main" id="{E118411D-0744-367B-F85D-6BAC31A17575}"/>
                </a:ext>
              </a:extLst>
            </p:cNvPr>
            <p:cNvSpPr/>
            <p:nvPr/>
          </p:nvSpPr>
          <p:spPr>
            <a:xfrm>
              <a:off x="765721" y="2656328"/>
              <a:ext cx="678423" cy="242362"/>
            </a:xfrm>
            <a:prstGeom prst="mathMinus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DEA4D2-7615-5920-4C31-B7208B7CEC50}"/>
                </a:ext>
              </a:extLst>
            </p:cNvPr>
            <p:cNvSpPr txBox="1"/>
            <p:nvPr/>
          </p:nvSpPr>
          <p:spPr>
            <a:xfrm>
              <a:off x="1306495" y="2575706"/>
              <a:ext cx="2733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: Global waypoints</a:t>
              </a:r>
              <a:endParaRPr lang="ko-KR" altLang="en-US"/>
            </a:p>
          </p:txBody>
        </p:sp>
      </p:grpSp>
      <p:pic>
        <p:nvPicPr>
          <p:cNvPr id="13" name="Picture 16" descr="A graph showing a line of a graph&#10;&#10;Description automatically generated with medium confidence">
            <a:extLst>
              <a:ext uri="{FF2B5EF4-FFF2-40B4-BE49-F238E27FC236}">
                <a16:creationId xmlns:a16="http://schemas.microsoft.com/office/drawing/2014/main" id="{5ED026D2-24BF-1B96-598F-B8BFDF58BC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93" y="3794084"/>
            <a:ext cx="3558515" cy="263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 descr="스크린샷, 보라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4F6726-118C-1A16-97D8-4B72F0E0E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50" y="3244850"/>
            <a:ext cx="5715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88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808A6-0BCC-6F76-5B63-DD134AF35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80759A8-849A-9E61-9D8F-6501213D0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프로젝트 개요</a:t>
            </a:r>
            <a:endParaRPr lang="en-US" altLang="ko-KR" sz="1800" dirty="0"/>
          </a:p>
          <a:p>
            <a:pPr lvl="1"/>
            <a:r>
              <a:rPr lang="en-US" altLang="ko-KR" sz="1600" dirty="0"/>
              <a:t>CARLA </a:t>
            </a:r>
            <a:r>
              <a:rPr lang="ko-KR" altLang="en-US" sz="1600" dirty="0"/>
              <a:t>시뮬레이터 환경에서 주어진 미션을 성공적으로 수행하는 </a:t>
            </a:r>
            <a:r>
              <a:rPr lang="en-US" altLang="ko-KR" sz="1600" dirty="0"/>
              <a:t>rule </a:t>
            </a:r>
            <a:r>
              <a:rPr lang="ko-KR" altLang="en-US" sz="1600" dirty="0"/>
              <a:t>알고리즘 개발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r>
              <a:rPr lang="ko-KR" altLang="en-US" sz="1800" dirty="0"/>
              <a:t>성과물</a:t>
            </a:r>
            <a:endParaRPr lang="en-US" altLang="ko-KR" sz="1800" dirty="0"/>
          </a:p>
          <a:p>
            <a:pPr lvl="1"/>
            <a:r>
              <a:rPr lang="en-US" altLang="ko-KR" sz="1600" dirty="0"/>
              <a:t>1. Global planning</a:t>
            </a:r>
          </a:p>
          <a:p>
            <a:pPr lvl="1"/>
            <a:r>
              <a:rPr lang="en-US" altLang="ko-KR" sz="1600" dirty="0"/>
              <a:t>2. Collision Check Module</a:t>
            </a:r>
            <a:endParaRPr lang="en-US" altLang="ko-KR" sz="1400" dirty="0"/>
          </a:p>
          <a:p>
            <a:pPr lvl="1"/>
            <a:r>
              <a:rPr lang="en-US" altLang="ko-KR" sz="1600" dirty="0"/>
              <a:t>3. Longitudinal Controller</a:t>
            </a:r>
            <a:endParaRPr lang="en-US" altLang="ko-KR" sz="1400" dirty="0"/>
          </a:p>
          <a:p>
            <a:pPr lvl="1"/>
            <a:r>
              <a:rPr lang="en-US" altLang="ko-KR" sz="1600" b="1" dirty="0"/>
              <a:t>4. Lateral Controller</a:t>
            </a:r>
          </a:p>
          <a:p>
            <a:pPr lvl="2"/>
            <a:r>
              <a:rPr lang="ko-KR" altLang="en-US" sz="1400" dirty="0"/>
              <a:t>곡률 고려한 </a:t>
            </a:r>
            <a:r>
              <a:rPr lang="en-US" altLang="ko-KR" sz="1400" dirty="0"/>
              <a:t>Adaptive </a:t>
            </a:r>
            <a:r>
              <a:rPr lang="en-US" altLang="ko-KR" sz="1400" dirty="0" err="1"/>
              <a:t>stanley</a:t>
            </a:r>
            <a:r>
              <a:rPr lang="en-US" altLang="ko-KR" sz="1400" dirty="0"/>
              <a:t> controller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8CBE57B-753A-AC73-D143-5C34B8536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(24.07~08) CARLA Autonomous Challenge - Rule</a:t>
            </a:r>
            <a:endParaRPr lang="ko-KR" altLang="en-US" dirty="0"/>
          </a:p>
        </p:txBody>
      </p:sp>
      <p:pic>
        <p:nvPicPr>
          <p:cNvPr id="14" name="Picture 7" descr="A graph of a path&#10;&#10;Description automatically generated">
            <a:extLst>
              <a:ext uri="{FF2B5EF4-FFF2-40B4-BE49-F238E27FC236}">
                <a16:creationId xmlns:a16="http://schemas.microsoft.com/office/drawing/2014/main" id="{ECFEF455-4B34-F25C-C359-E2A9455BCA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4" y="4117910"/>
            <a:ext cx="2859411" cy="1863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5" descr="A graph of a path&#10;&#10;Description automatically generated">
            <a:extLst>
              <a:ext uri="{FF2B5EF4-FFF2-40B4-BE49-F238E27FC236}">
                <a16:creationId xmlns:a16="http://schemas.microsoft.com/office/drawing/2014/main" id="{B3412A01-999A-7C8A-673D-95169AAE52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002" y="4100187"/>
            <a:ext cx="2859411" cy="18633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3EEF5B-02BC-F068-647F-40C6C79FFEA3}"/>
              </a:ext>
            </a:extLst>
          </p:cNvPr>
          <p:cNvSpPr txBox="1"/>
          <p:nvPr/>
        </p:nvSpPr>
        <p:spPr>
          <a:xfrm>
            <a:off x="664113" y="3763267"/>
            <a:ext cx="2335537" cy="293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>
                <a:latin typeface="Arial" panose="020B0604020202020204" pitchFamily="34" charset="0"/>
                <a:cs typeface="Arial" panose="020B0604020202020204" pitchFamily="34" charset="0"/>
              </a:rPr>
              <a:t>&lt;Stanley algorithm&gt;</a:t>
            </a:r>
            <a:endParaRPr lang="ko-KR" altLang="en-US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910FEA-076E-A102-912F-9F5CACDFC4C2}"/>
              </a:ext>
            </a:extLst>
          </p:cNvPr>
          <p:cNvSpPr txBox="1"/>
          <p:nvPr/>
        </p:nvSpPr>
        <p:spPr>
          <a:xfrm>
            <a:off x="3824001" y="3756036"/>
            <a:ext cx="3373763" cy="293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>
                <a:latin typeface="Arial" panose="020B0604020202020204" pitchFamily="34" charset="0"/>
                <a:cs typeface="Arial" panose="020B0604020202020204" pitchFamily="34" charset="0"/>
              </a:rPr>
              <a:t>&lt;Adaptive </a:t>
            </a:r>
            <a:r>
              <a:rPr lang="en-US" altLang="ko-KR" sz="1500" err="1">
                <a:latin typeface="Arial" panose="020B0604020202020204" pitchFamily="34" charset="0"/>
                <a:cs typeface="Arial" panose="020B0604020202020204" pitchFamily="34" charset="0"/>
              </a:rPr>
              <a:t>stanley</a:t>
            </a:r>
            <a:r>
              <a:rPr lang="en-US" altLang="ko-KR" sz="1500">
                <a:latin typeface="Arial" panose="020B0604020202020204" pitchFamily="34" charset="0"/>
                <a:cs typeface="Arial" panose="020B0604020202020204" pitchFamily="34" charset="0"/>
              </a:rPr>
              <a:t> algorithm&gt;</a:t>
            </a:r>
            <a:endParaRPr lang="ko-KR" altLang="en-US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차량, 육상 차량, 텍스트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ABDDB29-64E6-3C5E-D71A-B6CA51816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087" y="1684337"/>
            <a:ext cx="42386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23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16DAD-F157-7073-C1D8-81AFFE120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B2A989A-05AB-701D-BC1A-A55E1CBCC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Portfolio</a:t>
            </a:r>
            <a:endParaRPr lang="en-US" altLang="en-US" sz="2000" dirty="0"/>
          </a:p>
        </p:txBody>
      </p:sp>
      <p:graphicFrame>
        <p:nvGraphicFramePr>
          <p:cNvPr id="7" name="표 27">
            <a:extLst>
              <a:ext uri="{FF2B5EF4-FFF2-40B4-BE49-F238E27FC236}">
                <a16:creationId xmlns:a16="http://schemas.microsoft.com/office/drawing/2014/main" id="{52284078-F2F0-99D4-7ABB-97D68BB70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27120"/>
              </p:ext>
            </p:extLst>
          </p:nvPr>
        </p:nvGraphicFramePr>
        <p:xfrm>
          <a:off x="512551" y="942436"/>
          <a:ext cx="11377204" cy="5646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749">
                  <a:extLst>
                    <a:ext uri="{9D8B030D-6E8A-4147-A177-3AD203B41FA5}">
                      <a16:colId xmlns:a16="http://schemas.microsoft.com/office/drawing/2014/main" val="1121070117"/>
                    </a:ext>
                  </a:extLst>
                </a:gridCol>
                <a:gridCol w="1157982">
                  <a:extLst>
                    <a:ext uri="{9D8B030D-6E8A-4147-A177-3AD203B41FA5}">
                      <a16:colId xmlns:a16="http://schemas.microsoft.com/office/drawing/2014/main" val="44152260"/>
                    </a:ext>
                  </a:extLst>
                </a:gridCol>
                <a:gridCol w="6087599">
                  <a:extLst>
                    <a:ext uri="{9D8B030D-6E8A-4147-A177-3AD203B41FA5}">
                      <a16:colId xmlns:a16="http://schemas.microsoft.com/office/drawing/2014/main" val="2408296040"/>
                    </a:ext>
                  </a:extLst>
                </a:gridCol>
                <a:gridCol w="3005874">
                  <a:extLst>
                    <a:ext uri="{9D8B030D-6E8A-4147-A177-3AD203B41FA5}">
                      <a16:colId xmlns:a16="http://schemas.microsoft.com/office/drawing/2014/main" val="3239168746"/>
                    </a:ext>
                  </a:extLst>
                </a:gridCol>
              </a:tblGrid>
              <a:tr h="213264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학위</a:t>
                      </a:r>
                    </a:p>
                  </a:txBody>
                  <a:tcPr marL="97998" marR="97998" marT="48999" marB="48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3369" marR="73369" marT="36685" marB="36685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3369" marR="73369" marT="36685" marB="3668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23728"/>
                  </a:ext>
                </a:extLst>
              </a:tr>
              <a:tr h="33317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단국대학교</a:t>
                      </a:r>
                    </a:p>
                  </a:txBody>
                  <a:tcPr marL="97998" marR="97998" marT="48999" marB="48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스퀘어OTF Bold" panose="020B0600000101010101"/>
                          <a:cs typeface="+mn-cs"/>
                        </a:rPr>
                        <a:t>(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스퀘어OTF Bold" panose="020B0600000101010101"/>
                          <a:cs typeface="+mn-cs"/>
                        </a:rPr>
                        <a:t>학부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스퀘어OTF Bold" panose="020B0600000101010101"/>
                          <a:cs typeface="+mn-cs"/>
                        </a:rPr>
                        <a:t>)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스퀘어OTF Bold" panose="020B0600000101010101"/>
                          <a:cs typeface="+mn-cs"/>
                        </a:rPr>
                        <a:t>공과대학 전자전기공학부</a:t>
                      </a:r>
                    </a:p>
                  </a:txBody>
                  <a:tcPr marL="73369" marR="73369" marT="36685" marB="36685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600" b="0" kern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GPA : 4.36/ 4.5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600" b="0" kern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Rank : 7/242</a:t>
                      </a:r>
                      <a:endParaRPr lang="ko-KR" altLang="en-US" sz="600" b="0" kern="12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73369" marR="73369" marT="36685" marB="3668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263440"/>
                  </a:ext>
                </a:extLst>
              </a:tr>
              <a:tr h="33317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한양대학교</a:t>
                      </a:r>
                    </a:p>
                  </a:txBody>
                  <a:tcPr marL="97998" marR="97998" marT="48999" marB="48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스퀘어OTF Bold" panose="020B0600000101010101"/>
                          <a:cs typeface="+mn-cs"/>
                        </a:rPr>
                        <a:t>(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스퀘어OTF Bold" panose="020B0600000101010101"/>
                          <a:cs typeface="+mn-cs"/>
                        </a:rPr>
                        <a:t>대학원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스퀘어OTF Bold" panose="020B0600000101010101"/>
                          <a:cs typeface="+mn-cs"/>
                        </a:rPr>
                        <a:t>)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스퀘어OTF Bold" panose="020B0600000101010101"/>
                          <a:cs typeface="+mn-cs"/>
                        </a:rPr>
                        <a:t>한양대학교 미래자동차공학과</a:t>
                      </a:r>
                    </a:p>
                  </a:txBody>
                  <a:tcPr marL="73369" marR="73369" marT="36685" marB="36685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600" b="0" kern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GPA: 4.00/4.5</a:t>
                      </a:r>
                      <a:endParaRPr lang="ko-KR" altLang="en-US" sz="600" b="0" kern="12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73369" marR="73369" marT="36685" marB="3668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179978"/>
                  </a:ext>
                </a:extLst>
              </a:tr>
              <a:tr h="24775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프로젝트</a:t>
                      </a:r>
                    </a:p>
                  </a:txBody>
                  <a:tcPr marL="97998" marR="97998" marT="48999" marB="48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3369" marR="73369" marT="36685" marB="36685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3369" marR="73369" marT="36685" marB="3668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279757"/>
                  </a:ext>
                </a:extLst>
              </a:tr>
              <a:tr h="38497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2026.01~03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97998" marR="97998" marT="48999" marB="48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성균관대학교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LAIR Lab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인턴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73369" marR="73369" marT="36685" marB="36685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b="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3369" marR="73369" marT="36685" marB="3668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536875"/>
                  </a:ext>
                </a:extLst>
              </a:tr>
              <a:tr h="38497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2025.10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97998" marR="97998" marT="48999" marB="48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현대자동차그룹 자율주행 챌린지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차 대회 수상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(3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등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)</a:t>
                      </a:r>
                    </a:p>
                  </a:txBody>
                  <a:tcPr marL="73369" marR="73369" marT="36685" marB="36685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현대자동차 그룹</a:t>
                      </a:r>
                    </a:p>
                  </a:txBody>
                  <a:tcPr marL="73369" marR="73369" marT="36685" marB="3668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96755"/>
                  </a:ext>
                </a:extLst>
              </a:tr>
              <a:tr h="3677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2025.03~08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97998" marR="97998" marT="48999" marB="48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한양대학교 석사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기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[HMG]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최적 주행 과제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[HMG]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충돌판단 과제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73369" marR="73369" marT="36685" marB="36685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현대자동차 그룹</a:t>
                      </a:r>
                    </a:p>
                  </a:txBody>
                  <a:tcPr marL="73369" marR="73369" marT="36685" marB="3668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854407"/>
                  </a:ext>
                </a:extLst>
              </a:tr>
              <a:tr h="54612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2024.07~2025.02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97998" marR="97998" marT="48999" marB="48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한양대학교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AILAB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인턴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CARLA Autonomous Driving Challenge 2.0 – Rule based algorithm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CARLA Autonomous Driving Challenge 2.0 – ML based algorithm</a:t>
                      </a:r>
                    </a:p>
                  </a:txBody>
                  <a:tcPr marL="73369" marR="73369" marT="36685" marB="36685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한양대학교</a:t>
                      </a:r>
                    </a:p>
                  </a:txBody>
                  <a:tcPr marL="73369" marR="73369" marT="36685" marB="3668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58630"/>
                  </a:ext>
                </a:extLst>
              </a:tr>
              <a:tr h="4737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2024.05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97998" marR="97998" marT="48999" marB="48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2024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국제 대학생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EV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자율주행 경진대회</a:t>
                      </a:r>
                      <a:r>
                        <a:rPr lang="en-US" altLang="ko-KR" sz="9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: </a:t>
                      </a:r>
                      <a:r>
                        <a:rPr lang="ko-KR" altLang="en-US" sz="9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본선 진출</a:t>
                      </a:r>
                      <a:r>
                        <a:rPr lang="en-US" altLang="ko-KR" sz="6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(</a:t>
                      </a:r>
                      <a:r>
                        <a:rPr lang="ko-KR" altLang="en-US" sz="6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상위 </a:t>
                      </a:r>
                      <a:r>
                        <a:rPr lang="en-US" altLang="ko-KR" sz="6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10</a:t>
                      </a:r>
                      <a:r>
                        <a:rPr lang="ko-KR" altLang="en-US" sz="6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개팀</a:t>
                      </a:r>
                      <a:r>
                        <a:rPr lang="en-US" altLang="ko-KR" sz="6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) - </a:t>
                      </a:r>
                      <a:r>
                        <a:rPr lang="ko-KR" altLang="en-US" sz="6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노력상</a:t>
                      </a:r>
                      <a:endParaRPr lang="en-US" altLang="ko-KR" sz="600" b="0" dirty="0">
                        <a:solidFill>
                          <a:srgbClr val="0000C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6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 - GPS </a:t>
                      </a:r>
                      <a:r>
                        <a:rPr lang="ko-KR" altLang="en-US" sz="6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경로 추종 횡방향 제어기</a:t>
                      </a:r>
                      <a:r>
                        <a:rPr lang="en-US" altLang="ko-KR" sz="6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6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차량 간 </a:t>
                      </a:r>
                      <a:r>
                        <a:rPr lang="en-US" altLang="ko-KR" sz="6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ACC </a:t>
                      </a:r>
                      <a:r>
                        <a:rPr lang="ko-KR" altLang="en-US" sz="6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알고리즘</a:t>
                      </a:r>
                      <a:r>
                        <a:rPr lang="en-US" altLang="ko-KR" sz="6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6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객체 인식 알고리즘</a:t>
                      </a:r>
                      <a:r>
                        <a:rPr lang="en-US" altLang="ko-KR" sz="6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path smoothing</a:t>
                      </a:r>
                      <a:endParaRPr lang="ko-KR" altLang="en-US" sz="500" b="0" dirty="0">
                        <a:solidFill>
                          <a:srgbClr val="0000C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73369" marR="73369" marT="36685" marB="36685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MORAI, 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국제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e-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모빌리티 엑스포</a:t>
                      </a:r>
                    </a:p>
                  </a:txBody>
                  <a:tcPr marL="73369" marR="73369" marT="36685" marB="3668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288828"/>
                  </a:ext>
                </a:extLst>
              </a:tr>
              <a:tr h="41275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2024.02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97998" marR="97998" marT="48999" marB="48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2024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현대모비스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모빌리티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SW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해커톤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: </a:t>
                      </a:r>
                      <a:r>
                        <a:rPr lang="ko-KR" altLang="en-US" sz="9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결선진출</a:t>
                      </a:r>
                      <a:r>
                        <a:rPr lang="en-US" altLang="ko-KR" sz="6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(</a:t>
                      </a:r>
                      <a:r>
                        <a:rPr lang="ko-KR" altLang="en-US" sz="6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상위 </a:t>
                      </a:r>
                      <a:r>
                        <a:rPr lang="en-US" altLang="ko-KR" sz="6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15</a:t>
                      </a:r>
                      <a:r>
                        <a:rPr lang="ko-KR" altLang="en-US" sz="6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팀</a:t>
                      </a:r>
                      <a:r>
                        <a:rPr lang="en-US" altLang="ko-KR" sz="6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, </a:t>
                      </a:r>
                      <a:r>
                        <a:rPr lang="ko-KR" altLang="en-US" sz="6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총 </a:t>
                      </a:r>
                      <a:r>
                        <a:rPr lang="en-US" altLang="ko-KR" sz="6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352</a:t>
                      </a:r>
                      <a:r>
                        <a:rPr lang="ko-KR" altLang="en-US" sz="6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팀</a:t>
                      </a:r>
                      <a:r>
                        <a:rPr lang="en-US" altLang="ko-KR" sz="6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- Face tracking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을 통한 사용자 시야에 맞는 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Surround View System 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설계</a:t>
                      </a:r>
                      <a:endParaRPr lang="ko-KR" altLang="en-US" sz="600" b="0" dirty="0">
                        <a:solidFill>
                          <a:srgbClr val="0000C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73369" marR="73369" marT="36685" marB="36685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현대모비스</a:t>
                      </a:r>
                    </a:p>
                  </a:txBody>
                  <a:tcPr marL="73369" marR="73369" marT="36685" marB="3668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761252"/>
                  </a:ext>
                </a:extLst>
              </a:tr>
              <a:tr h="36951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2023.11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97998" marR="97998" marT="48999" marB="48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2023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샤크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 자율주행 대회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: </a:t>
                      </a:r>
                      <a:r>
                        <a:rPr lang="ko-KR" altLang="en-US" sz="9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우수상</a:t>
                      </a:r>
                      <a:endParaRPr lang="en-US" altLang="ko-KR" sz="900" b="0" dirty="0">
                        <a:solidFill>
                          <a:srgbClr val="0000C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고딕OTF" panose="020D0604000000000000"/>
                        </a:rPr>
                        <a:t> </a:t>
                      </a:r>
                      <a:r>
                        <a:rPr lang="en-US" altLang="ko-KR" sz="600" b="0" dirty="0">
                          <a:solidFill>
                            <a:srgbClr val="0000CC"/>
                          </a:solidFill>
                          <a:latin typeface="나눔스퀘어OTF Bold" panose="020B0600000101010101" pitchFamily="34" charset="-127"/>
                          <a:ea typeface="나눔고딕OTF" panose="020D0604000000000000"/>
                        </a:rPr>
                        <a:t>- 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고딕OTF" panose="020D0604000000000000"/>
                        </a:rPr>
                        <a:t>GPS 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고딕OTF" panose="020D0604000000000000"/>
                        </a:rPr>
                        <a:t>경로 추종 횡방향 제어기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고딕OTF" panose="020D0604000000000000"/>
                        </a:rPr>
                        <a:t>, 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고딕OTF" panose="020D0604000000000000"/>
                        </a:rPr>
                        <a:t>차량 간 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고딕OTF" panose="020D0604000000000000"/>
                        </a:rPr>
                        <a:t>ACC 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고딕OTF" panose="020D0604000000000000"/>
                        </a:rPr>
                        <a:t>알고리즘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고딕OTF" panose="020D0604000000000000"/>
                        </a:rPr>
                        <a:t>, 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고딕OTF" panose="020D0604000000000000"/>
                        </a:rPr>
                        <a:t>객체 인식 알고리즘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고딕OTF" panose="020D0604000000000000"/>
                      </a:endParaRPr>
                    </a:p>
                  </a:txBody>
                  <a:tcPr marL="73369" marR="73369" marT="36685" marB="36685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MORAI, 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성남산업진흥원</a:t>
                      </a:r>
                    </a:p>
                  </a:txBody>
                  <a:tcPr marL="73369" marR="73369" marT="36685" marB="3668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852239"/>
                  </a:ext>
                </a:extLst>
              </a:tr>
              <a:tr h="17858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성과물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97998" marR="97998" marT="48999" marB="48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" b="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</a:t>
                      </a:r>
                      <a:endParaRPr lang="ko-KR" altLang="en-US" sz="400" b="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3369" marR="73369" marT="36685" marB="36685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3369" marR="73369" marT="36685" marB="3668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498233"/>
                  </a:ext>
                </a:extLst>
              </a:tr>
              <a:tr h="360315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논문</a:t>
                      </a:r>
                    </a:p>
                  </a:txBody>
                  <a:tcPr marL="73369" marR="73369" marT="36685" marB="3668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KIEE(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대한전기학회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)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73369" marR="73369" marT="36685" marB="3668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상호 보완적 상태 피드백 제어기를 이용한 </a:t>
                      </a:r>
                    </a:p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차량 종방향 제어 시스템의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T-S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퍼지 모델 기반 에너지 대 피크 제어</a:t>
                      </a:r>
                    </a:p>
                  </a:txBody>
                  <a:tcPr marL="73369" marR="73369" marT="36685" marB="36685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제출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3369" marR="73369" marT="36685" marB="3668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017613"/>
                  </a:ext>
                </a:extLst>
              </a:tr>
              <a:tr h="360315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3369" marR="73369" marT="36685" marB="3668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KSAE(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자동차공학회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)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73369" marR="73369" marT="36685" marB="3668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자율주행 후보 경로 선택을 위한 계층적 지표 설계</a:t>
                      </a:r>
                    </a:p>
                  </a:txBody>
                  <a:tcPr marL="73369" marR="73369" marT="36685" marB="36685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제출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3369" marR="73369" marT="36685" marB="3668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858814"/>
                  </a:ext>
                </a:extLst>
              </a:tr>
              <a:tr h="360315">
                <a:tc v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73369" marR="73369" marT="36685" marB="3668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KSAE(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자동차공학회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)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marL="73369" marR="73369" marT="36685" marB="3668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Mid-to-Mid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딥러닝 모델 기반 자율주행 검증 프레임워크 구축</a:t>
                      </a:r>
                    </a:p>
                  </a:txBody>
                  <a:tcPr marL="73369" marR="73369" marT="36685" marB="36685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제출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3369" marR="73369" marT="36685" marB="3668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66892"/>
                  </a:ext>
                </a:extLst>
              </a:tr>
            </a:tbl>
          </a:graphicData>
        </a:graphic>
      </p:graphicFrame>
      <p:pic>
        <p:nvPicPr>
          <p:cNvPr id="9" name="그림 8" descr="인간의 얼굴, 목, 사람, 눈썹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7EA209-73CC-4DD4-4CFA-DD159CF275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714" y="113306"/>
            <a:ext cx="1259586" cy="162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03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6667D7-CBD9-34D5-7907-553E28A0B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dirty="0"/>
              <a:t>프로젝트 개요</a:t>
            </a:r>
            <a:endParaRPr lang="en-US" altLang="ko-KR" sz="1600" dirty="0"/>
          </a:p>
          <a:p>
            <a:pPr lvl="1"/>
            <a:r>
              <a:rPr lang="ko-KR" altLang="en-US" sz="1400" dirty="0"/>
              <a:t>정해진 코스를 주행하며 보행자 인식</a:t>
            </a:r>
            <a:r>
              <a:rPr lang="en-US" altLang="ko-KR" sz="1400" dirty="0"/>
              <a:t>, GPS </a:t>
            </a:r>
            <a:r>
              <a:rPr lang="ko-KR" altLang="en-US" sz="1400" dirty="0"/>
              <a:t>음영 구역 장애물 회피</a:t>
            </a:r>
            <a:r>
              <a:rPr lang="en-US" altLang="ko-KR" sz="1400" dirty="0"/>
              <a:t>, ACC </a:t>
            </a:r>
            <a:r>
              <a:rPr lang="ko-KR" altLang="en-US" sz="1400" dirty="0"/>
              <a:t>미션을 수행하는 자율주행 알고리즘 개발</a:t>
            </a:r>
            <a:endParaRPr lang="en-US" altLang="ko-KR" sz="1400" dirty="0"/>
          </a:p>
          <a:p>
            <a:endParaRPr lang="en-US" altLang="ko-KR" sz="1600" dirty="0"/>
          </a:p>
          <a:p>
            <a:r>
              <a:rPr lang="ko-KR" altLang="en-US" sz="1600" dirty="0"/>
              <a:t>문제점 </a:t>
            </a:r>
            <a:r>
              <a:rPr lang="en-US" altLang="ko-KR" sz="1600" dirty="0"/>
              <a:t>/ </a:t>
            </a:r>
            <a:r>
              <a:rPr lang="ko-KR" altLang="en-US" sz="1600" dirty="0"/>
              <a:t>해결방안</a:t>
            </a:r>
            <a:endParaRPr lang="en-US" altLang="ko-KR" sz="1600" dirty="0"/>
          </a:p>
          <a:p>
            <a:pPr lvl="1"/>
            <a:r>
              <a:rPr lang="ko-KR" altLang="en-US" sz="1400" dirty="0"/>
              <a:t>경로 추종 시 차량 좌우 흔들림</a:t>
            </a:r>
            <a:endParaRPr lang="en-US" altLang="ko-KR" sz="1400" dirty="0"/>
          </a:p>
          <a:p>
            <a:pPr lvl="2"/>
            <a:r>
              <a:rPr lang="ko-KR" altLang="en-US" sz="1200" dirty="0"/>
              <a:t>횡방향 제어기인 </a:t>
            </a:r>
            <a:r>
              <a:rPr lang="en-US" altLang="ko-KR" sz="1200" dirty="0" err="1"/>
              <a:t>stanley</a:t>
            </a:r>
            <a:r>
              <a:rPr lang="en-US" altLang="ko-KR" sz="1200" dirty="0"/>
              <a:t> </a:t>
            </a:r>
            <a:r>
              <a:rPr lang="ko-KR" altLang="en-US" sz="1200" dirty="0"/>
              <a:t>알고리즘의 상수 값을 곡률 기반으로 튜닝</a:t>
            </a:r>
            <a:endParaRPr lang="en-US" altLang="ko-KR" sz="1200" dirty="0"/>
          </a:p>
          <a:p>
            <a:pPr lvl="2"/>
            <a:r>
              <a:rPr lang="en-US" altLang="ko-KR" sz="1200" dirty="0"/>
              <a:t>global path</a:t>
            </a:r>
            <a:r>
              <a:rPr lang="ko-KR" altLang="en-US" sz="1200" dirty="0"/>
              <a:t>자체를 </a:t>
            </a:r>
            <a:r>
              <a:rPr lang="en-US" altLang="ko-KR" sz="1200" dirty="0"/>
              <a:t>path smoothing </a:t>
            </a:r>
            <a:r>
              <a:rPr lang="ko-KR" altLang="en-US" sz="1200" dirty="0"/>
              <a:t>처리</a:t>
            </a:r>
            <a:endParaRPr lang="en-US" altLang="ko-KR" sz="1200" dirty="0"/>
          </a:p>
          <a:p>
            <a:pPr lvl="1"/>
            <a:r>
              <a:rPr lang="ko-KR" altLang="en-US" sz="1400" dirty="0"/>
              <a:t>자 차량의 속도가 주어지지 않음</a:t>
            </a:r>
            <a:endParaRPr lang="en-US" altLang="ko-KR" sz="1400" dirty="0"/>
          </a:p>
          <a:p>
            <a:pPr lvl="2"/>
            <a:r>
              <a:rPr lang="ko-KR" altLang="en-US" sz="1200" dirty="0"/>
              <a:t>칼만 필터를 사용하여 자 차량의 위치 정보를 토대로 자 차량의 속도를 추정함</a:t>
            </a:r>
            <a:endParaRPr lang="en-US" altLang="ko-KR" sz="1000" dirty="0"/>
          </a:p>
          <a:p>
            <a:pPr lvl="1"/>
            <a:r>
              <a:rPr lang="ko-KR" altLang="en-US" sz="1400" dirty="0"/>
              <a:t>상대속도가 정확히 측정되지 않아 객체가 동적인지 정적인지 판단하기 </a:t>
            </a:r>
            <a:r>
              <a:rPr lang="ko-KR" altLang="en-US" sz="1400" dirty="0" err="1"/>
              <a:t>어려워짐</a:t>
            </a:r>
            <a:endParaRPr lang="en-US" altLang="ko-KR" sz="1400" dirty="0"/>
          </a:p>
          <a:p>
            <a:pPr lvl="2"/>
            <a:r>
              <a:rPr lang="ko-KR" altLang="en-US" sz="1200" dirty="0"/>
              <a:t>자 차량의 속도를 </a:t>
            </a:r>
            <a:r>
              <a:rPr lang="ko-KR" altLang="en-US" sz="1200" dirty="0" err="1"/>
              <a:t>추정하다보니</a:t>
            </a:r>
            <a:r>
              <a:rPr lang="ko-KR" altLang="en-US" sz="1200" dirty="0"/>
              <a:t> 오차가 발생함</a:t>
            </a:r>
            <a:endParaRPr lang="en-US" altLang="ko-KR" sz="1200" dirty="0"/>
          </a:p>
          <a:p>
            <a:pPr lvl="2"/>
            <a:r>
              <a:rPr lang="ko-KR" altLang="en-US" sz="1200" dirty="0"/>
              <a:t>자 차량이 </a:t>
            </a:r>
            <a:r>
              <a:rPr lang="ko-KR" altLang="en-US" sz="1200" dirty="0" err="1"/>
              <a:t>정지해있을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떄에만</a:t>
            </a:r>
            <a:r>
              <a:rPr lang="ko-KR" altLang="en-US" sz="1200" dirty="0"/>
              <a:t> 정적</a:t>
            </a:r>
            <a:r>
              <a:rPr lang="en-US" altLang="ko-KR" sz="1200" dirty="0"/>
              <a:t>/</a:t>
            </a:r>
            <a:r>
              <a:rPr lang="ko-KR" altLang="en-US" sz="1200" dirty="0"/>
              <a:t>동적 판단하게끔 알고리즘 수정</a:t>
            </a:r>
            <a:endParaRPr lang="en-US" altLang="ko-KR" sz="1200" dirty="0"/>
          </a:p>
          <a:p>
            <a:pPr lvl="2"/>
            <a:endParaRPr lang="en-US" altLang="ko-KR" sz="1200" dirty="0"/>
          </a:p>
          <a:p>
            <a:r>
              <a:rPr lang="ko-KR" altLang="en-US" sz="1600" dirty="0"/>
              <a:t>성과물</a:t>
            </a:r>
            <a:endParaRPr lang="en-US" altLang="ko-KR" sz="1600" dirty="0"/>
          </a:p>
          <a:p>
            <a:pPr lvl="1"/>
            <a:r>
              <a:rPr lang="ko-KR" altLang="en-US" sz="1400" dirty="0"/>
              <a:t>본선 진출 </a:t>
            </a:r>
            <a:r>
              <a:rPr lang="en-US" altLang="ko-KR" sz="1400" dirty="0"/>
              <a:t>(6</a:t>
            </a:r>
            <a:r>
              <a:rPr lang="ko-KR" altLang="en-US" sz="1400" dirty="0"/>
              <a:t>위</a:t>
            </a:r>
            <a:r>
              <a:rPr lang="en-US" altLang="ko-KR" sz="1400" dirty="0"/>
              <a:t>) - </a:t>
            </a:r>
            <a:r>
              <a:rPr lang="ko-KR" altLang="en-US" sz="1400" dirty="0"/>
              <a:t>노력상</a:t>
            </a:r>
            <a:endParaRPr lang="en-US" altLang="ko-KR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4EC45E-335E-6B66-79F4-BD5FF2A2E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(24.05) </a:t>
            </a:r>
            <a:r>
              <a:rPr lang="ko-KR" altLang="en-US" dirty="0"/>
              <a:t>국제 대학생 </a:t>
            </a:r>
            <a:r>
              <a:rPr lang="en-US" altLang="ko-KR" dirty="0"/>
              <a:t>EV </a:t>
            </a:r>
            <a:r>
              <a:rPr lang="ko-KR" altLang="en-US" dirty="0"/>
              <a:t>자율주행 경진대회</a:t>
            </a:r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65A9856A-F479-CAE3-19F3-B4FC0611DA94}"/>
              </a:ext>
            </a:extLst>
          </p:cNvPr>
          <p:cNvGrpSpPr/>
          <p:nvPr/>
        </p:nvGrpSpPr>
        <p:grpSpPr>
          <a:xfrm>
            <a:off x="4504175" y="4152016"/>
            <a:ext cx="3513033" cy="2266575"/>
            <a:chOff x="6731366" y="1441048"/>
            <a:chExt cx="4161862" cy="2727245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3161501E-7166-1C00-4D10-96E844DC8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1301" y="1718047"/>
              <a:ext cx="4031927" cy="245024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978762-BA43-4F2E-A68D-3A25709F5416}"/>
                </a:ext>
              </a:extLst>
            </p:cNvPr>
            <p:cNvSpPr txBox="1"/>
            <p:nvPr/>
          </p:nvSpPr>
          <p:spPr>
            <a:xfrm>
              <a:off x="6731366" y="1441048"/>
              <a:ext cx="19379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&lt;</a:t>
              </a:r>
              <a:r>
                <a:rPr lang="ko-KR" altLang="en-US" sz="1200" b="1" dirty="0"/>
                <a:t>예선전</a:t>
              </a:r>
              <a:r>
                <a:rPr lang="en-US" altLang="ko-KR" sz="1200" b="1" dirty="0"/>
                <a:t>&gt;</a:t>
              </a:r>
              <a:endParaRPr lang="ko-KR" altLang="en-US" sz="1200" b="1" dirty="0"/>
            </a:p>
          </p:txBody>
        </p:sp>
      </p:grpSp>
      <p:grpSp>
        <p:nvGrpSpPr>
          <p:cNvPr id="7" name="Group 12">
            <a:extLst>
              <a:ext uri="{FF2B5EF4-FFF2-40B4-BE49-F238E27FC236}">
                <a16:creationId xmlns:a16="http://schemas.microsoft.com/office/drawing/2014/main" id="{3E5216BE-4A4F-2D53-3106-5DDA0D529130}"/>
              </a:ext>
            </a:extLst>
          </p:cNvPr>
          <p:cNvGrpSpPr/>
          <p:nvPr/>
        </p:nvGrpSpPr>
        <p:grpSpPr>
          <a:xfrm>
            <a:off x="8161776" y="4079950"/>
            <a:ext cx="3533290" cy="2174536"/>
            <a:chOff x="6580111" y="3635107"/>
            <a:chExt cx="3533290" cy="2174536"/>
          </a:xfrm>
        </p:grpSpPr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8613A75C-AD37-B132-FB52-55AB3645D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0046" y="3911530"/>
              <a:ext cx="3403355" cy="189811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5EA0A4-6167-DE99-552D-EE2F8EEA525E}"/>
                </a:ext>
              </a:extLst>
            </p:cNvPr>
            <p:cNvSpPr txBox="1"/>
            <p:nvPr/>
          </p:nvSpPr>
          <p:spPr>
            <a:xfrm>
              <a:off x="6580111" y="3635107"/>
              <a:ext cx="16358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&lt;</a:t>
              </a:r>
              <a:r>
                <a:rPr lang="ko-KR" altLang="en-US" sz="1200" b="1" dirty="0"/>
                <a:t>본선전</a:t>
              </a:r>
              <a:r>
                <a:rPr lang="en-US" altLang="ko-KR" sz="1200" b="1" dirty="0"/>
                <a:t>&gt;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14605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C2FB132-1A68-8EA5-F871-2D6807F54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/>
              <a:t>프로젝트 개요</a:t>
            </a:r>
            <a:endParaRPr lang="en-US" altLang="ko-KR" sz="1400" dirty="0"/>
          </a:p>
          <a:p>
            <a:pPr lvl="1"/>
            <a:r>
              <a:rPr lang="en-US" altLang="ko-KR" sz="1200" dirty="0"/>
              <a:t>Face tracking</a:t>
            </a:r>
            <a:r>
              <a:rPr lang="ko-KR" altLang="en-US" sz="1200" dirty="0"/>
              <a:t>을 통한 운전자 시야에 맞는 </a:t>
            </a:r>
            <a:r>
              <a:rPr lang="en-US" altLang="ko-KR" sz="1200" dirty="0"/>
              <a:t>surround view system </a:t>
            </a:r>
            <a:r>
              <a:rPr lang="ko-KR" altLang="en-US" sz="1200" dirty="0"/>
              <a:t>설계</a:t>
            </a:r>
            <a:r>
              <a:rPr lang="en-US" altLang="ko-KR" sz="1200" dirty="0"/>
              <a:t>(</a:t>
            </a:r>
            <a:r>
              <a:rPr lang="ko-KR" altLang="en-US" sz="1200" dirty="0"/>
              <a:t>운전자의 사각지대 해소</a:t>
            </a:r>
            <a:r>
              <a:rPr lang="en-US" altLang="ko-KR" sz="1200" dirty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문제점 </a:t>
            </a:r>
            <a:r>
              <a:rPr lang="en-US" altLang="ko-KR" sz="1400" dirty="0"/>
              <a:t>/ </a:t>
            </a:r>
            <a:r>
              <a:rPr lang="ko-KR" altLang="en-US" sz="1400" dirty="0"/>
              <a:t>해결방안</a:t>
            </a:r>
            <a:endParaRPr lang="en-US" altLang="ko-KR" sz="1400" dirty="0"/>
          </a:p>
          <a:p>
            <a:pPr lvl="1"/>
            <a:r>
              <a:rPr lang="ko-KR" altLang="en-US" sz="1200" dirty="0"/>
              <a:t>운전자 얼굴 인식</a:t>
            </a:r>
            <a:endParaRPr lang="en-US" altLang="ko-KR" sz="1200" dirty="0"/>
          </a:p>
          <a:p>
            <a:pPr lvl="2"/>
            <a:r>
              <a:rPr lang="en-US" altLang="ko-KR" sz="1100" dirty="0"/>
              <a:t>Haar cascade</a:t>
            </a:r>
            <a:r>
              <a:rPr lang="ko-KR" altLang="en-US" sz="1100" dirty="0"/>
              <a:t>알고리즘을 사용해 운전자의 얼굴을 인식함</a:t>
            </a:r>
            <a:endParaRPr lang="en-US" altLang="ko-KR" sz="1100" dirty="0"/>
          </a:p>
          <a:p>
            <a:pPr lvl="2"/>
            <a:r>
              <a:rPr lang="ko-KR" altLang="en-US" sz="1100" dirty="0"/>
              <a:t>카메라 화면 상에서 얼굴이 상하로 몇 픽셀 이동하는지를 판단하여 운전자 시야의 높낮이를 판단</a:t>
            </a:r>
            <a:endParaRPr lang="en-US" altLang="ko-KR" sz="1100" dirty="0"/>
          </a:p>
          <a:p>
            <a:pPr lvl="1"/>
            <a:r>
              <a:rPr lang="ko-KR" altLang="en-US" sz="1200" dirty="0"/>
              <a:t>운전자 시야에 따른 화면 확장</a:t>
            </a:r>
            <a:endParaRPr lang="en-US" altLang="ko-KR" sz="1200" dirty="0"/>
          </a:p>
          <a:p>
            <a:pPr lvl="2"/>
            <a:r>
              <a:rPr lang="ko-KR" altLang="en-US" sz="1100" dirty="0"/>
              <a:t>운전자의 시야가 높아질수록 화면 축소</a:t>
            </a:r>
            <a:r>
              <a:rPr lang="en-US" altLang="ko-KR" sz="1100" dirty="0"/>
              <a:t>, </a:t>
            </a:r>
            <a:r>
              <a:rPr lang="ko-KR" altLang="en-US" sz="1100" dirty="0"/>
              <a:t>낮아질수록 화면 확장</a:t>
            </a:r>
            <a:endParaRPr lang="en-US" altLang="ko-KR" sz="1100" dirty="0"/>
          </a:p>
          <a:p>
            <a:pPr lvl="1"/>
            <a:r>
              <a:rPr lang="en-US" altLang="ko-KR" sz="1200" dirty="0"/>
              <a:t>Vision Expanding</a:t>
            </a:r>
            <a:r>
              <a:rPr lang="ko-KR" altLang="en-US" sz="1200" dirty="0"/>
              <a:t>의 유연성</a:t>
            </a:r>
            <a:endParaRPr lang="en-US" altLang="ko-KR" sz="1200" dirty="0"/>
          </a:p>
          <a:p>
            <a:pPr lvl="2"/>
            <a:r>
              <a:rPr lang="ko-KR" altLang="en-US" sz="1000" dirty="0"/>
              <a:t>특정 상황에서만 </a:t>
            </a:r>
            <a:r>
              <a:rPr lang="en-US" altLang="ko-KR" sz="1000" dirty="0"/>
              <a:t>vision expanding </a:t>
            </a:r>
            <a:r>
              <a:rPr lang="ko-KR" altLang="en-US" sz="1000" dirty="0"/>
              <a:t>기능이 켜지게 하여 유연하게 기능이 작동하도록 함</a:t>
            </a:r>
            <a:endParaRPr lang="en-US" altLang="ko-KR" sz="1000" dirty="0"/>
          </a:p>
          <a:p>
            <a:pPr lvl="2"/>
            <a:endParaRPr lang="en-US" altLang="ko-KR" sz="1000" dirty="0"/>
          </a:p>
          <a:p>
            <a:r>
              <a:rPr lang="ko-KR" altLang="en-US" sz="1400" dirty="0"/>
              <a:t>성과물</a:t>
            </a:r>
            <a:endParaRPr lang="en-US" altLang="ko-KR" sz="1400" dirty="0"/>
          </a:p>
          <a:p>
            <a:pPr lvl="1"/>
            <a:r>
              <a:rPr lang="ko-KR" altLang="en-US" sz="1200" dirty="0"/>
              <a:t>결선 진출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E6A4DF-9C04-8EBD-5508-E72191619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(24.01) </a:t>
            </a:r>
            <a:r>
              <a:rPr lang="ko-KR" altLang="en-US" dirty="0"/>
              <a:t>현대모비스 </a:t>
            </a:r>
            <a:r>
              <a:rPr lang="ko-KR" altLang="en-US" dirty="0" err="1"/>
              <a:t>모빌리티</a:t>
            </a:r>
            <a:r>
              <a:rPr lang="ko-KR" altLang="en-US" dirty="0"/>
              <a:t> </a:t>
            </a:r>
            <a:r>
              <a:rPr lang="en-US" altLang="ko-KR" dirty="0"/>
              <a:t>SW </a:t>
            </a:r>
            <a:r>
              <a:rPr lang="ko-KR" altLang="en-US" dirty="0" err="1"/>
              <a:t>해커톤</a:t>
            </a:r>
            <a:endParaRPr lang="ko-KR" altLang="en-US" dirty="0"/>
          </a:p>
        </p:txBody>
      </p:sp>
      <p:grpSp>
        <p:nvGrpSpPr>
          <p:cNvPr id="5" name="Group 27">
            <a:extLst>
              <a:ext uri="{FF2B5EF4-FFF2-40B4-BE49-F238E27FC236}">
                <a16:creationId xmlns:a16="http://schemas.microsoft.com/office/drawing/2014/main" id="{29B31236-F2C7-ECDE-AA91-7C6544BCA620}"/>
              </a:ext>
            </a:extLst>
          </p:cNvPr>
          <p:cNvGrpSpPr/>
          <p:nvPr/>
        </p:nvGrpSpPr>
        <p:grpSpPr>
          <a:xfrm>
            <a:off x="6398598" y="4365389"/>
            <a:ext cx="5110548" cy="1673533"/>
            <a:chOff x="896600" y="1901564"/>
            <a:chExt cx="9617956" cy="3644554"/>
          </a:xfrm>
        </p:grpSpPr>
        <p:grpSp>
          <p:nvGrpSpPr>
            <p:cNvPr id="6" name="그룹 2">
              <a:extLst>
                <a:ext uri="{FF2B5EF4-FFF2-40B4-BE49-F238E27FC236}">
                  <a16:creationId xmlns:a16="http://schemas.microsoft.com/office/drawing/2014/main" id="{11C95DE2-3363-18DD-997A-FC91C3E85D34}"/>
                </a:ext>
              </a:extLst>
            </p:cNvPr>
            <p:cNvGrpSpPr/>
            <p:nvPr/>
          </p:nvGrpSpPr>
          <p:grpSpPr>
            <a:xfrm>
              <a:off x="896600" y="1901564"/>
              <a:ext cx="4018220" cy="3634716"/>
              <a:chOff x="1405778" y="2927584"/>
              <a:chExt cx="3056352" cy="2797766"/>
            </a:xfrm>
          </p:grpSpPr>
          <p:grpSp>
            <p:nvGrpSpPr>
              <p:cNvPr id="17" name="그룹 22">
                <a:extLst>
                  <a:ext uri="{FF2B5EF4-FFF2-40B4-BE49-F238E27FC236}">
                    <a16:creationId xmlns:a16="http://schemas.microsoft.com/office/drawing/2014/main" id="{743CD95B-C839-7D2E-CC8B-A3CF0203D3B9}"/>
                  </a:ext>
                </a:extLst>
              </p:cNvPr>
              <p:cNvGrpSpPr/>
              <p:nvPr/>
            </p:nvGrpSpPr>
            <p:grpSpPr>
              <a:xfrm>
                <a:off x="1405778" y="2927584"/>
                <a:ext cx="3056352" cy="2797766"/>
                <a:chOff x="2652187" y="3791184"/>
                <a:chExt cx="3056352" cy="2797766"/>
              </a:xfrm>
            </p:grpSpPr>
            <p:grpSp>
              <p:nvGrpSpPr>
                <p:cNvPr id="19" name="그룹 26">
                  <a:extLst>
                    <a:ext uri="{FF2B5EF4-FFF2-40B4-BE49-F238E27FC236}">
                      <a16:creationId xmlns:a16="http://schemas.microsoft.com/office/drawing/2014/main" id="{75BFB462-C81B-8481-F428-65851E688320}"/>
                    </a:ext>
                  </a:extLst>
                </p:cNvPr>
                <p:cNvGrpSpPr/>
                <p:nvPr/>
              </p:nvGrpSpPr>
              <p:grpSpPr>
                <a:xfrm>
                  <a:off x="2652187" y="3791184"/>
                  <a:ext cx="3056351" cy="1962263"/>
                  <a:chOff x="425823" y="2166731"/>
                  <a:chExt cx="2584680" cy="1614393"/>
                </a:xfrm>
              </p:grpSpPr>
              <p:pic>
                <p:nvPicPr>
                  <p:cNvPr id="21" name="Picture 4" descr="자동차 대시보드, 핸들에 손, 도시에서 운전. 평면 벡터 일러스트 레이 션. | 프리미엄 벡터">
                    <a:extLst>
                      <a:ext uri="{FF2B5EF4-FFF2-40B4-BE49-F238E27FC236}">
                        <a16:creationId xmlns:a16="http://schemas.microsoft.com/office/drawing/2014/main" id="{2C5C42E5-B65B-B267-FEC9-352EDC387AC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5823" y="2166731"/>
                    <a:ext cx="2584680" cy="1614393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" name="Picture 2" descr="화물차 사각지대 차량 모니터 트럭 사이드카메라 화면-11번가 모바일">
                    <a:extLst>
                      <a:ext uri="{FF2B5EF4-FFF2-40B4-BE49-F238E27FC236}">
                        <a16:creationId xmlns:a16="http://schemas.microsoft.com/office/drawing/2014/main" id="{2B54D017-03DF-E277-0B58-54C9C3F1FC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660" t="13953" r="17209" b="36107"/>
                  <a:stretch/>
                </p:blipFill>
                <p:spPr bwMode="auto">
                  <a:xfrm>
                    <a:off x="1323160" y="2869732"/>
                    <a:ext cx="695739" cy="487017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0" name="직사각형 27">
                  <a:extLst>
                    <a:ext uri="{FF2B5EF4-FFF2-40B4-BE49-F238E27FC236}">
                      <a16:creationId xmlns:a16="http://schemas.microsoft.com/office/drawing/2014/main" id="{025997F0-816A-D2E2-F918-A3B6BC131858}"/>
                    </a:ext>
                  </a:extLst>
                </p:cNvPr>
                <p:cNvSpPr/>
                <p:nvPr/>
              </p:nvSpPr>
              <p:spPr>
                <a:xfrm>
                  <a:off x="2652188" y="5778273"/>
                  <a:ext cx="3056351" cy="81067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 anchorCtr="0"/>
                <a:lstStyle/>
                <a:p>
                  <a:pPr algn="ctr"/>
                  <a:r>
                    <a:rPr lang="ko-KR" altLang="en-US" sz="1200" dirty="0">
                      <a:solidFill>
                        <a:schemeClr val="tx1"/>
                      </a:solidFill>
                      <a:latin typeface="휴먼모음T"/>
                      <a:ea typeface="휴먼모음T"/>
                    </a:rPr>
                    <a:t>기존 서라운드 뷰 시스템</a:t>
                  </a:r>
                  <a:endParaRPr lang="en-US" altLang="ko-KR" sz="1200" dirty="0">
                    <a:solidFill>
                      <a:schemeClr val="tx1"/>
                    </a:solidFill>
                    <a:latin typeface="휴먼모음T"/>
                    <a:ea typeface="휴먼모음T"/>
                  </a:endParaRPr>
                </a:p>
                <a:p>
                  <a:pPr algn="ctr"/>
                  <a:r>
                    <a:rPr lang="ko-KR" altLang="en-US" sz="1200" dirty="0">
                      <a:solidFill>
                        <a:schemeClr val="tx1"/>
                      </a:solidFill>
                      <a:latin typeface="휴먼모음T"/>
                      <a:ea typeface="휴먼모음T"/>
                    </a:rPr>
                    <a:t>사용자의 시선 분산 ↑</a:t>
                  </a:r>
                  <a:endParaRPr lang="en-US" altLang="ko-KR" sz="1200" dirty="0">
                    <a:solidFill>
                      <a:schemeClr val="tx1"/>
                    </a:solidFill>
                    <a:latin typeface="휴먼모음T"/>
                    <a:ea typeface="휴먼모음T"/>
                  </a:endParaRPr>
                </a:p>
              </p:txBody>
            </p:sp>
          </p:grpSp>
          <p:cxnSp>
            <p:nvCxnSpPr>
              <p:cNvPr id="18" name="직선 화살표 연결선 25">
                <a:extLst>
                  <a:ext uri="{FF2B5EF4-FFF2-40B4-BE49-F238E27FC236}">
                    <a16:creationId xmlns:a16="http://schemas.microsoft.com/office/drawing/2014/main" id="{A10676FC-733E-9621-2428-0143E86CFE7B}"/>
                  </a:ext>
                </a:extLst>
              </p:cNvPr>
              <p:cNvCxnSpPr/>
              <p:nvPr/>
            </p:nvCxnSpPr>
            <p:spPr>
              <a:xfrm flipH="1" flipV="1">
                <a:off x="3027680" y="4020898"/>
                <a:ext cx="812800" cy="703502"/>
              </a:xfrm>
              <a:prstGeom prst="straightConnector1">
                <a:avLst/>
              </a:prstGeom>
              <a:ln w="34925"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30">
              <a:extLst>
                <a:ext uri="{FF2B5EF4-FFF2-40B4-BE49-F238E27FC236}">
                  <a16:creationId xmlns:a16="http://schemas.microsoft.com/office/drawing/2014/main" id="{CCA5EF36-624C-D4D8-AB24-12B3C61F4517}"/>
                </a:ext>
              </a:extLst>
            </p:cNvPr>
            <p:cNvGrpSpPr/>
            <p:nvPr/>
          </p:nvGrpSpPr>
          <p:grpSpPr>
            <a:xfrm>
              <a:off x="6621254" y="1911400"/>
              <a:ext cx="3893302" cy="3634718"/>
              <a:chOff x="5789876" y="2516566"/>
              <a:chExt cx="3056352" cy="2797766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3" name="직사각형 31">
                <a:extLst>
                  <a:ext uri="{FF2B5EF4-FFF2-40B4-BE49-F238E27FC236}">
                    <a16:creationId xmlns:a16="http://schemas.microsoft.com/office/drawing/2014/main" id="{6698B25F-6B16-F41F-8DD8-9501FAEBAE51}"/>
                  </a:ext>
                </a:extLst>
              </p:cNvPr>
              <p:cNvSpPr/>
              <p:nvPr/>
            </p:nvSpPr>
            <p:spPr>
              <a:xfrm>
                <a:off x="5789877" y="4503655"/>
                <a:ext cx="3056351" cy="810677"/>
              </a:xfrm>
              <a:prstGeom prst="rect">
                <a:avLst/>
              </a:prstGeom>
              <a:grpFill/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 anchorCtr="0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휴먼모음T"/>
                    <a:ea typeface="휴먼모음T"/>
                  </a:rPr>
                  <a:t>Vision Expanding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휴먼모음T"/>
                    <a:ea typeface="휴먼모음T"/>
                  </a:rPr>
                  <a:t>을 통한</a:t>
                </a:r>
                <a:endParaRPr lang="en-US" altLang="ko-KR" sz="1200" dirty="0">
                  <a:solidFill>
                    <a:schemeClr val="tx1"/>
                  </a:solidFill>
                  <a:latin typeface="휴먼모음T"/>
                  <a:ea typeface="휴먼모음T"/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휴먼모음T"/>
                    <a:ea typeface="휴먼모음T"/>
                  </a:rPr>
                  <a:t>전방사각지대 시야 확보</a:t>
                </a:r>
                <a:endParaRPr lang="en-US" altLang="ko-KR" sz="1200" dirty="0">
                  <a:solidFill>
                    <a:schemeClr val="tx1"/>
                  </a:solidFill>
                  <a:latin typeface="휴먼모음T"/>
                  <a:ea typeface="휴먼모음T"/>
                </a:endParaRPr>
              </a:p>
            </p:txBody>
          </p:sp>
          <p:pic>
            <p:nvPicPr>
              <p:cNvPr id="14" name="Picture 4" descr="자동차 대시보드, 핸들에 손, 도시에서 운전. 평면 벡터 일러스트 레이 션. | 프리미엄 벡터">
                <a:extLst>
                  <a:ext uri="{FF2B5EF4-FFF2-40B4-BE49-F238E27FC236}">
                    <a16:creationId xmlns:a16="http://schemas.microsoft.com/office/drawing/2014/main" id="{B7E0907F-37F3-11FF-F032-823B33AFF4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9877" y="2516566"/>
                <a:ext cx="3056351" cy="1987090"/>
              </a:xfrm>
              <a:prstGeom prst="rect">
                <a:avLst/>
              </a:prstGeom>
              <a:grpFill/>
              <a:ln w="28575">
                <a:solidFill>
                  <a:schemeClr val="accent6">
                    <a:lumMod val="50000"/>
                  </a:schemeClr>
                </a:solidFill>
              </a:ln>
            </p:spPr>
          </p:pic>
          <p:pic>
            <p:nvPicPr>
              <p:cNvPr id="15" name="그림 33">
                <a:extLst>
                  <a:ext uri="{FF2B5EF4-FFF2-40B4-BE49-F238E27FC236}">
                    <a16:creationId xmlns:a16="http://schemas.microsoft.com/office/drawing/2014/main" id="{7A79C027-0743-B501-4A07-DF1B9DAB57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89876" y="2882300"/>
                <a:ext cx="3056352" cy="810678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</p:pic>
          <p:pic>
            <p:nvPicPr>
              <p:cNvPr id="16" name="그림 34" descr="자전거, 육상 차량, 자전거 바퀴, 바퀴이(가) 표시된 사진&#10;&#10;자동 생성된 설명">
                <a:extLst>
                  <a:ext uri="{FF2B5EF4-FFF2-40B4-BE49-F238E27FC236}">
                    <a16:creationId xmlns:a16="http://schemas.microsoft.com/office/drawing/2014/main" id="{FA4C8F72-03B2-3BCF-49A2-BD8D235ED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9878" y="3757335"/>
                <a:ext cx="3056350" cy="746320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</p:pic>
        </p:grpSp>
        <p:pic>
          <p:nvPicPr>
            <p:cNvPr id="8" name="그림 36" descr="장면, 실내, 바닥, 벽이(가) 표시된 사진&#10;&#10;자동 생성된 설명">
              <a:extLst>
                <a:ext uri="{FF2B5EF4-FFF2-40B4-BE49-F238E27FC236}">
                  <a16:creationId xmlns:a16="http://schemas.microsoft.com/office/drawing/2014/main" id="{67E0DF7D-3A23-49DD-01C9-C25923CAE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0481" y="2432191"/>
              <a:ext cx="4005729" cy="1023039"/>
            </a:xfrm>
            <a:prstGeom prst="rect">
              <a:avLst/>
            </a:prstGeom>
          </p:spPr>
        </p:pic>
        <p:sp>
          <p:nvSpPr>
            <p:cNvPr id="9" name="화살표: 오른쪽 37">
              <a:extLst>
                <a:ext uri="{FF2B5EF4-FFF2-40B4-BE49-F238E27FC236}">
                  <a16:creationId xmlns:a16="http://schemas.microsoft.com/office/drawing/2014/main" id="{4281C89B-E949-B21A-03DF-785CDC1EFFF5}"/>
                </a:ext>
              </a:extLst>
            </p:cNvPr>
            <p:cNvSpPr/>
            <p:nvPr/>
          </p:nvSpPr>
          <p:spPr>
            <a:xfrm>
              <a:off x="5349421" y="2408275"/>
              <a:ext cx="867706" cy="2692898"/>
            </a:xfrm>
            <a:prstGeom prst="rightArrow">
              <a:avLst>
                <a:gd name="adj1" fmla="val 28352"/>
                <a:gd name="adj2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39" descr="자전거, 육상 차량, 자전거 바퀴, 바퀴이(가) 표시된 사진&#10;&#10;자동 생성된 설명">
              <a:extLst>
                <a:ext uri="{FF2B5EF4-FFF2-40B4-BE49-F238E27FC236}">
                  <a16:creationId xmlns:a16="http://schemas.microsoft.com/office/drawing/2014/main" id="{8184FF23-9DDD-DD75-B92B-43223EB2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530" y="2994930"/>
              <a:ext cx="970220" cy="733829"/>
            </a:xfrm>
            <a:prstGeom prst="rect">
              <a:avLst/>
            </a:prstGeom>
          </p:spPr>
        </p:pic>
        <p:sp>
          <p:nvSpPr>
            <p:cNvPr id="11" name="직사각형 40">
              <a:extLst>
                <a:ext uri="{FF2B5EF4-FFF2-40B4-BE49-F238E27FC236}">
                  <a16:creationId xmlns:a16="http://schemas.microsoft.com/office/drawing/2014/main" id="{57C1E528-4CB1-A5DD-7783-A32926841030}"/>
                </a:ext>
              </a:extLst>
            </p:cNvPr>
            <p:cNvSpPr/>
            <p:nvPr/>
          </p:nvSpPr>
          <p:spPr>
            <a:xfrm>
              <a:off x="2325209" y="2948817"/>
              <a:ext cx="1020581" cy="70316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8" descr="무료로 다운로드 가능한 자동차 핸들 벡터 &amp; 일러스트 | Freepik">
              <a:extLst>
                <a:ext uri="{FF2B5EF4-FFF2-40B4-BE49-F238E27FC236}">
                  <a16:creationId xmlns:a16="http://schemas.microsoft.com/office/drawing/2014/main" id="{404CC53A-51DD-82FD-87CD-B0B14E5EE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7436" y="3271782"/>
              <a:ext cx="1746389" cy="1320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그림 24" descr="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0BEDDE-3FB7-C5C5-BBD7-A058FFEA9C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87" y="4084637"/>
            <a:ext cx="48863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3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B7334EE-2CBC-E8DB-4C5C-B54E0CF1D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dirty="0"/>
              <a:t>프로젝트 개요</a:t>
            </a:r>
            <a:endParaRPr lang="en-US" altLang="ko-KR" sz="1600" dirty="0"/>
          </a:p>
          <a:p>
            <a:pPr lvl="1"/>
            <a:r>
              <a:rPr lang="ko-KR" altLang="en-US" sz="1400" dirty="0"/>
              <a:t>정해진 코스를 주행하며 장애물 회피</a:t>
            </a:r>
            <a:r>
              <a:rPr lang="en-US" altLang="ko-KR" sz="1400" dirty="0"/>
              <a:t>, GPS </a:t>
            </a:r>
            <a:r>
              <a:rPr lang="ko-KR" altLang="en-US" sz="1400" dirty="0"/>
              <a:t>음영 구역 주차</a:t>
            </a:r>
            <a:r>
              <a:rPr lang="en-US" altLang="ko-KR" sz="1400" dirty="0"/>
              <a:t>, </a:t>
            </a:r>
            <a:r>
              <a:rPr lang="ko-KR" altLang="en-US" sz="1400" dirty="0"/>
              <a:t>협로 구간 통화</a:t>
            </a:r>
            <a:r>
              <a:rPr lang="en-US" altLang="ko-KR" sz="1400" dirty="0"/>
              <a:t>, ACC </a:t>
            </a:r>
            <a:r>
              <a:rPr lang="ko-KR" altLang="en-US" sz="1400" dirty="0"/>
              <a:t>미션을 수행하는 자율주행 알고리즘 개발</a:t>
            </a:r>
            <a:endParaRPr lang="en-US" altLang="ko-KR" sz="1400" dirty="0"/>
          </a:p>
          <a:p>
            <a:pPr lvl="1"/>
            <a:endParaRPr lang="en-US" altLang="ko-KR" dirty="0"/>
          </a:p>
          <a:p>
            <a:r>
              <a:rPr lang="ko-KR" altLang="en-US" sz="1600" dirty="0"/>
              <a:t>문제점 </a:t>
            </a:r>
            <a:r>
              <a:rPr lang="en-US" altLang="ko-KR" sz="1600" dirty="0"/>
              <a:t>/ </a:t>
            </a:r>
            <a:r>
              <a:rPr lang="ko-KR" altLang="en-US" sz="1600" dirty="0"/>
              <a:t>해결방안</a:t>
            </a:r>
            <a:endParaRPr lang="en-US" altLang="ko-KR" sz="1600" dirty="0"/>
          </a:p>
          <a:p>
            <a:pPr lvl="1"/>
            <a:r>
              <a:rPr lang="ko-KR" altLang="en-US" sz="1200" dirty="0"/>
              <a:t>신호등 및 객체 인식</a:t>
            </a:r>
            <a:endParaRPr lang="en-US" altLang="ko-KR" sz="1200" dirty="0"/>
          </a:p>
          <a:p>
            <a:pPr lvl="2"/>
            <a:r>
              <a:rPr lang="ko-KR" altLang="en-US" sz="1100" dirty="0"/>
              <a:t>오픈 소스인 </a:t>
            </a:r>
            <a:r>
              <a:rPr lang="en-US" altLang="ko-KR" sz="1100" dirty="0"/>
              <a:t>Yolo v8 </a:t>
            </a:r>
            <a:r>
              <a:rPr lang="ko-KR" altLang="en-US" sz="1100" dirty="0"/>
              <a:t>모델을 사용하여 객체를 인식하고 </a:t>
            </a:r>
            <a:r>
              <a:rPr lang="en-US" altLang="ko-KR" sz="1100" dirty="0"/>
              <a:t>lidar point</a:t>
            </a:r>
            <a:r>
              <a:rPr lang="ko-KR" altLang="en-US" sz="1100" dirty="0"/>
              <a:t>와의 </a:t>
            </a:r>
            <a:r>
              <a:rPr lang="en-US" altLang="ko-KR" sz="1100" dirty="0"/>
              <a:t>calibration</a:t>
            </a:r>
            <a:r>
              <a:rPr lang="ko-KR" altLang="en-US" sz="1100" dirty="0"/>
              <a:t>을 통해 감지된 객체의 </a:t>
            </a:r>
            <a:r>
              <a:rPr lang="en-US" altLang="ko-KR" sz="1100" dirty="0"/>
              <a:t>class </a:t>
            </a:r>
            <a:r>
              <a:rPr lang="ko-KR" altLang="en-US" sz="1100" dirty="0"/>
              <a:t>및 거리 정보를 </a:t>
            </a:r>
            <a:r>
              <a:rPr lang="ko-KR" altLang="en-US" sz="1100" dirty="0" err="1"/>
              <a:t>받아오게끔</a:t>
            </a:r>
            <a:r>
              <a:rPr lang="ko-KR" altLang="en-US" sz="1100" dirty="0"/>
              <a:t> 함</a:t>
            </a:r>
            <a:endParaRPr lang="en-US" altLang="ko-KR" sz="1100" dirty="0"/>
          </a:p>
          <a:p>
            <a:pPr lvl="2"/>
            <a:r>
              <a:rPr lang="ko-KR" altLang="en-US" sz="1100" dirty="0"/>
              <a:t>상대속도를 이용해 감지된 객체가 정적 장애물인지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동적장애물인지</a:t>
            </a:r>
            <a:r>
              <a:rPr lang="ko-KR" altLang="en-US" sz="1100" dirty="0"/>
              <a:t> 판단</a:t>
            </a:r>
            <a:endParaRPr lang="en-US" altLang="ko-KR" sz="1100" dirty="0"/>
          </a:p>
          <a:p>
            <a:pPr lvl="1"/>
            <a:r>
              <a:rPr lang="en-US" altLang="ko-KR" sz="1200" dirty="0"/>
              <a:t>ACC </a:t>
            </a:r>
            <a:r>
              <a:rPr lang="ko-KR" altLang="en-US" sz="1200" dirty="0"/>
              <a:t>알고리즘 수행</a:t>
            </a:r>
            <a:endParaRPr lang="en-US" altLang="ko-KR" sz="1200" dirty="0"/>
          </a:p>
          <a:p>
            <a:pPr lvl="2"/>
            <a:r>
              <a:rPr lang="ko-KR" altLang="en-US" sz="1100" dirty="0"/>
              <a:t>인식된 객체의 거리 정보와 </a:t>
            </a:r>
            <a:r>
              <a:rPr lang="en-US" altLang="ko-KR" sz="1100" dirty="0"/>
              <a:t>class</a:t>
            </a:r>
            <a:r>
              <a:rPr lang="ko-KR" altLang="en-US" sz="1100" dirty="0"/>
              <a:t>를 바탕으로 동적 장애물에 한 해 </a:t>
            </a:r>
            <a:r>
              <a:rPr lang="en-US" altLang="ko-KR" sz="1100" dirty="0"/>
              <a:t>ACC</a:t>
            </a:r>
            <a:r>
              <a:rPr lang="ko-KR" altLang="en-US" sz="1100" dirty="0"/>
              <a:t>를 수행하도록 함</a:t>
            </a:r>
            <a:endParaRPr lang="en-US" altLang="ko-KR" sz="1100" dirty="0"/>
          </a:p>
          <a:p>
            <a:pPr lvl="2"/>
            <a:r>
              <a:rPr lang="en-US" altLang="ko-KR" sz="1100" dirty="0" err="1"/>
              <a:t>Frenet</a:t>
            </a:r>
            <a:r>
              <a:rPr lang="en-US" altLang="ko-KR" sz="1100" dirty="0"/>
              <a:t> </a:t>
            </a:r>
            <a:r>
              <a:rPr lang="ko-KR" altLang="en-US" sz="1100" dirty="0"/>
              <a:t>좌표계를 사용하여 </a:t>
            </a:r>
            <a:r>
              <a:rPr lang="en-US" altLang="ko-KR" sz="1100" dirty="0"/>
              <a:t>ACC </a:t>
            </a:r>
            <a:r>
              <a:rPr lang="ko-KR" altLang="en-US" sz="1100" dirty="0"/>
              <a:t>대상 선정</a:t>
            </a:r>
            <a:endParaRPr lang="en-US" altLang="ko-KR" sz="1100" dirty="0"/>
          </a:p>
          <a:p>
            <a:pPr lvl="2"/>
            <a:r>
              <a:rPr lang="ko-KR" altLang="en-US" sz="1100" dirty="0"/>
              <a:t>앞 차와의 거리를 상수 </a:t>
            </a:r>
            <a:r>
              <a:rPr lang="en-US" altLang="ko-KR" sz="1100" dirty="0"/>
              <a:t>d</a:t>
            </a:r>
            <a:r>
              <a:rPr lang="ko-KR" altLang="en-US" sz="1100" dirty="0"/>
              <a:t>로 수렴하게끔 </a:t>
            </a:r>
            <a:r>
              <a:rPr lang="en-US" altLang="ko-KR" sz="1100" dirty="0" err="1"/>
              <a:t>pid</a:t>
            </a:r>
            <a:r>
              <a:rPr lang="en-US" altLang="ko-KR" sz="1100" dirty="0"/>
              <a:t> </a:t>
            </a:r>
            <a:r>
              <a:rPr lang="ko-KR" altLang="en-US" sz="1100" dirty="0"/>
              <a:t>제어 수행</a:t>
            </a:r>
            <a:endParaRPr lang="en-US" altLang="ko-KR" sz="1100" dirty="0"/>
          </a:p>
          <a:p>
            <a:pPr lvl="2"/>
            <a:endParaRPr lang="en-US" altLang="ko-KR" dirty="0"/>
          </a:p>
          <a:p>
            <a:r>
              <a:rPr lang="ko-KR" altLang="en-US" sz="1600" dirty="0"/>
              <a:t>성과물</a:t>
            </a:r>
            <a:endParaRPr lang="en-US" altLang="ko-KR" sz="1600" dirty="0"/>
          </a:p>
          <a:p>
            <a:pPr lvl="1"/>
            <a:r>
              <a:rPr lang="en-US" altLang="ko-KR" sz="1400" dirty="0"/>
              <a:t>2023 </a:t>
            </a:r>
            <a:r>
              <a:rPr lang="ko-KR" altLang="en-US" sz="1400" dirty="0" err="1"/>
              <a:t>샤크</a:t>
            </a:r>
            <a:r>
              <a:rPr lang="ko-KR" altLang="en-US" sz="1400" dirty="0"/>
              <a:t> 자율주행 대회 우수상</a:t>
            </a:r>
            <a:endParaRPr lang="en-US" altLang="ko-KR" sz="1400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014BEA-D142-BAB4-67CB-8708F10F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(23.11) </a:t>
            </a:r>
            <a:r>
              <a:rPr lang="ko-KR" altLang="en-US"/>
              <a:t>성남시 샤크 자율주행 대회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170316-9C94-B88F-43E2-E97FD46DC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3" t="1993"/>
          <a:stretch/>
        </p:blipFill>
        <p:spPr>
          <a:xfrm>
            <a:off x="8041795" y="2975261"/>
            <a:ext cx="3927337" cy="303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76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2A405-A245-B9C2-AF26-46708EB3E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0A1B237-D421-78E8-7C8C-657B12DD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8" y="0"/>
            <a:ext cx="10776008" cy="609600"/>
          </a:xfrm>
        </p:spPr>
        <p:txBody>
          <a:bodyPr/>
          <a:lstStyle/>
          <a:p>
            <a:r>
              <a:rPr lang="ko-KR" altLang="en-US" sz="3200" dirty="0"/>
              <a:t>연구 역량</a:t>
            </a:r>
            <a:endParaRPr lang="en-US" altLang="ko-KR" sz="3200" dirty="0"/>
          </a:p>
        </p:txBody>
      </p:sp>
      <p:grpSp>
        <p:nvGrpSpPr>
          <p:cNvPr id="6" name="Google Shape;311;p9">
            <a:extLst>
              <a:ext uri="{FF2B5EF4-FFF2-40B4-BE49-F238E27FC236}">
                <a16:creationId xmlns:a16="http://schemas.microsoft.com/office/drawing/2014/main" id="{6D528E33-0C39-339C-E76E-927542502AF5}"/>
              </a:ext>
            </a:extLst>
          </p:cNvPr>
          <p:cNvGrpSpPr/>
          <p:nvPr/>
        </p:nvGrpSpPr>
        <p:grpSpPr>
          <a:xfrm>
            <a:off x="777866" y="1923107"/>
            <a:ext cx="4873785" cy="3011786"/>
            <a:chOff x="3361765" y="1616363"/>
            <a:chExt cx="5829067" cy="3602105"/>
          </a:xfrm>
        </p:grpSpPr>
        <p:sp>
          <p:nvSpPr>
            <p:cNvPr id="7" name="Google Shape;312;p9">
              <a:extLst>
                <a:ext uri="{FF2B5EF4-FFF2-40B4-BE49-F238E27FC236}">
                  <a16:creationId xmlns:a16="http://schemas.microsoft.com/office/drawing/2014/main" id="{5F866721-EFC9-88CA-2D59-A33BC37FA51B}"/>
                </a:ext>
              </a:extLst>
            </p:cNvPr>
            <p:cNvSpPr/>
            <p:nvPr/>
          </p:nvSpPr>
          <p:spPr>
            <a:xfrm>
              <a:off x="4427287" y="1639532"/>
              <a:ext cx="3578936" cy="3578936"/>
            </a:xfrm>
            <a:prstGeom prst="ellipse">
              <a:avLst/>
            </a:prstGeom>
            <a:noFill/>
            <a:ln w="28575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313;p9">
              <a:extLst>
                <a:ext uri="{FF2B5EF4-FFF2-40B4-BE49-F238E27FC236}">
                  <a16:creationId xmlns:a16="http://schemas.microsoft.com/office/drawing/2014/main" id="{00985001-716F-738F-2F6C-BAAFC1CEC7E1}"/>
                </a:ext>
              </a:extLst>
            </p:cNvPr>
            <p:cNvSpPr txBox="1"/>
            <p:nvPr/>
          </p:nvSpPr>
          <p:spPr>
            <a:xfrm>
              <a:off x="5123905" y="1616363"/>
              <a:ext cx="2185698" cy="368102"/>
            </a:xfrm>
            <a:prstGeom prst="rect">
              <a:avLst/>
            </a:prstGeom>
            <a:gradFill>
              <a:gsLst>
                <a:gs pos="0">
                  <a:srgbClr val="F5F7FC"/>
                </a:gs>
                <a:gs pos="74000">
                  <a:srgbClr val="A9BEE4"/>
                </a:gs>
                <a:gs pos="83000">
                  <a:srgbClr val="A9BEE4"/>
                </a:gs>
                <a:gs pos="100000">
                  <a:srgbClr val="C5D3ED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dk1"/>
                  </a:solidFill>
                  <a:latin typeface="Arial"/>
                  <a:ea typeface="나눔스퀘어OTF Bold" panose="020B0600000101010101"/>
                  <a:cs typeface="Arial"/>
                  <a:sym typeface="Arial"/>
                </a:rPr>
                <a:t>제어기 설계 역량</a:t>
              </a:r>
              <a:r>
                <a:rPr lang="ko-KR" sz="1400" b="1" dirty="0">
                  <a:solidFill>
                    <a:schemeClr val="dk1"/>
                  </a:solidFill>
                  <a:latin typeface="Arial"/>
                  <a:ea typeface="나눔스퀘어OTF Bold" panose="020B0600000101010101"/>
                  <a:cs typeface="Arial"/>
                  <a:sym typeface="Arial"/>
                </a:rPr>
                <a:t> </a:t>
              </a:r>
              <a:endParaRPr sz="1400" b="1" dirty="0">
                <a:solidFill>
                  <a:schemeClr val="dk1"/>
                </a:solidFill>
                <a:latin typeface="Arial"/>
                <a:ea typeface="나눔스퀘어OTF Bold" panose="020B0600000101010101"/>
                <a:cs typeface="Arial"/>
                <a:sym typeface="Arial"/>
              </a:endParaRPr>
            </a:p>
          </p:txBody>
        </p:sp>
        <p:sp>
          <p:nvSpPr>
            <p:cNvPr id="9" name="Google Shape;314;p9">
              <a:extLst>
                <a:ext uri="{FF2B5EF4-FFF2-40B4-BE49-F238E27FC236}">
                  <a16:creationId xmlns:a16="http://schemas.microsoft.com/office/drawing/2014/main" id="{2F082669-7A7A-8616-CFD8-F96E20A037EC}"/>
                </a:ext>
              </a:extLst>
            </p:cNvPr>
            <p:cNvSpPr txBox="1"/>
            <p:nvPr/>
          </p:nvSpPr>
          <p:spPr>
            <a:xfrm>
              <a:off x="6792443" y="4144242"/>
              <a:ext cx="2398389" cy="368053"/>
            </a:xfrm>
            <a:prstGeom prst="rect">
              <a:avLst/>
            </a:prstGeom>
            <a:gradFill>
              <a:gsLst>
                <a:gs pos="0">
                  <a:srgbClr val="F5F7FC"/>
                </a:gs>
                <a:gs pos="74000">
                  <a:srgbClr val="A9BEE4"/>
                </a:gs>
                <a:gs pos="83000">
                  <a:srgbClr val="A9BEE4"/>
                </a:gs>
                <a:gs pos="100000">
                  <a:srgbClr val="C5D3ED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ea typeface="나눔스퀘어OTF Bold" panose="020B0600000101010101"/>
                </a:rPr>
                <a:t>데이터 분석 역량</a:t>
              </a:r>
            </a:p>
          </p:txBody>
        </p:sp>
        <p:sp>
          <p:nvSpPr>
            <p:cNvPr id="10" name="Google Shape;315;p9">
              <a:extLst>
                <a:ext uri="{FF2B5EF4-FFF2-40B4-BE49-F238E27FC236}">
                  <a16:creationId xmlns:a16="http://schemas.microsoft.com/office/drawing/2014/main" id="{325677E0-10ED-83C1-ED90-6B6E675EBCC3}"/>
                </a:ext>
              </a:extLst>
            </p:cNvPr>
            <p:cNvSpPr txBox="1"/>
            <p:nvPr/>
          </p:nvSpPr>
          <p:spPr>
            <a:xfrm>
              <a:off x="3361765" y="4132092"/>
              <a:ext cx="2536582" cy="368053"/>
            </a:xfrm>
            <a:prstGeom prst="rect">
              <a:avLst/>
            </a:prstGeom>
            <a:gradFill>
              <a:gsLst>
                <a:gs pos="0">
                  <a:srgbClr val="F5F7FC"/>
                </a:gs>
                <a:gs pos="74000">
                  <a:srgbClr val="A9BEE4"/>
                </a:gs>
                <a:gs pos="83000">
                  <a:srgbClr val="A9BEE4"/>
                </a:gs>
                <a:gs pos="100000">
                  <a:srgbClr val="C5D3ED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ea typeface="나눔스퀘어OTF Bold" panose="020B0600000101010101"/>
                </a:rPr>
                <a:t>코드 개발 </a:t>
              </a:r>
              <a:r>
                <a:rPr lang="en-US" altLang="ko-KR" sz="1400" b="1" dirty="0">
                  <a:ea typeface="나눔스퀘어OTF Bold" panose="020B0600000101010101"/>
                </a:rPr>
                <a:t>/</a:t>
              </a:r>
              <a:r>
                <a:rPr lang="ko-KR" altLang="en-US" sz="1400" b="1" dirty="0">
                  <a:ea typeface="나눔스퀘어OTF Bold" panose="020B0600000101010101"/>
                </a:rPr>
                <a:t> 관리 역량</a:t>
              </a:r>
              <a:endParaRPr sz="1400" b="1" dirty="0">
                <a:ea typeface="나눔스퀘어OTF Bold" panose="020B0600000101010101"/>
              </a:endParaRPr>
            </a:p>
          </p:txBody>
        </p:sp>
        <p:sp>
          <p:nvSpPr>
            <p:cNvPr id="11" name="Google Shape;316;p9">
              <a:extLst>
                <a:ext uri="{FF2B5EF4-FFF2-40B4-BE49-F238E27FC236}">
                  <a16:creationId xmlns:a16="http://schemas.microsoft.com/office/drawing/2014/main" id="{0FE02430-344C-ABD1-D81D-FEA4AE10BD26}"/>
                </a:ext>
              </a:extLst>
            </p:cNvPr>
            <p:cNvSpPr txBox="1"/>
            <p:nvPr/>
          </p:nvSpPr>
          <p:spPr>
            <a:xfrm>
              <a:off x="5360884" y="3033920"/>
              <a:ext cx="1711740" cy="4416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dk1"/>
                  </a:solidFill>
                  <a:latin typeface="Arial"/>
                  <a:ea typeface="나눔스퀘어OTF Bold" panose="020B0600000101010101"/>
                  <a:cs typeface="Arial"/>
                  <a:sym typeface="Arial"/>
                </a:rPr>
                <a:t>연구 역량 </a:t>
              </a:r>
              <a:endParaRPr sz="1800" b="1" dirty="0">
                <a:solidFill>
                  <a:schemeClr val="dk1"/>
                </a:solidFill>
                <a:latin typeface="Arial"/>
                <a:ea typeface="나눔스퀘어OTF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B3E8DA-7688-F4A8-0E7C-4786FDAC15CD}"/>
              </a:ext>
            </a:extLst>
          </p:cNvPr>
          <p:cNvSpPr txBox="1"/>
          <p:nvPr/>
        </p:nvSpPr>
        <p:spPr>
          <a:xfrm>
            <a:off x="5924145" y="1146228"/>
            <a:ext cx="5815156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OTF" panose="020D0604000000000000" pitchFamily="34" charset="-127"/>
                <a:ea typeface="나눔스퀘어OTF Bold" panose="020B0600000101010101"/>
                <a:cs typeface="Times New Roman" panose="02020603050405020304" pitchFamily="18" charset="0"/>
              </a:rPr>
              <a:t>제어기 설계 역량</a:t>
            </a:r>
            <a:endParaRPr lang="en-US" altLang="ko-KR" sz="1200" dirty="0">
              <a:latin typeface="나눔고딕OTF" panose="020D0604000000000000" pitchFamily="34" charset="-127"/>
              <a:ea typeface="나눔스퀘어OTF Bold" panose="020B0600000101010101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E1E2EF7-5826-DEA4-2EB5-E48B1AC4D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1012"/>
            <a:ext cx="1727915" cy="89734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28548C4-DDEB-1E09-ECE1-2E2F8438854E}"/>
              </a:ext>
            </a:extLst>
          </p:cNvPr>
          <p:cNvGrpSpPr/>
          <p:nvPr/>
        </p:nvGrpSpPr>
        <p:grpSpPr>
          <a:xfrm>
            <a:off x="5924145" y="4657326"/>
            <a:ext cx="7407146" cy="977173"/>
            <a:chOff x="5924145" y="4657326"/>
            <a:chExt cx="7407146" cy="97717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702B7C-0F4B-48BE-FE39-01862EFCC24B}"/>
                </a:ext>
              </a:extLst>
            </p:cNvPr>
            <p:cNvSpPr txBox="1"/>
            <p:nvPr/>
          </p:nvSpPr>
          <p:spPr>
            <a:xfrm>
              <a:off x="5924145" y="4657326"/>
              <a:ext cx="5815156" cy="34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고딕OTF" panose="020D0604000000000000" pitchFamily="34" charset="-127"/>
                  <a:ea typeface="나눔스퀘어OTF Bold" panose="020B0600000101010101"/>
                  <a:cs typeface="Times New Roman" panose="02020603050405020304" pitchFamily="18" charset="0"/>
                </a:rPr>
                <a:t>데이터 분석 역량</a:t>
              </a:r>
              <a:endParaRPr lang="en-US" altLang="ko-KR" sz="1200" dirty="0">
                <a:latin typeface="나눔고딕OTF" panose="020D0604000000000000" pitchFamily="34" charset="-127"/>
                <a:ea typeface="나눔스퀘어OTF Bold" panose="020B0600000101010101"/>
                <a:cs typeface="Times New Roman" panose="02020603050405020304" pitchFamily="18" charset="0"/>
              </a:endParaRPr>
            </a:p>
          </p:txBody>
        </p:sp>
        <p:pic>
          <p:nvPicPr>
            <p:cNvPr id="21" name="Picture 10" descr="MatLab and Azure: A Match Made in Performance Heaven">
              <a:extLst>
                <a:ext uri="{FF2B5EF4-FFF2-40B4-BE49-F238E27FC236}">
                  <a16:creationId xmlns:a16="http://schemas.microsoft.com/office/drawing/2014/main" id="{95E84CBD-B40D-440F-11B1-2D280BC249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8106" y="4983762"/>
              <a:ext cx="1162031" cy="650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89D510-492B-4F0F-9BAF-4C1F9044F3FF}"/>
                </a:ext>
              </a:extLst>
            </p:cNvPr>
            <p:cNvSpPr txBox="1"/>
            <p:nvPr/>
          </p:nvSpPr>
          <p:spPr>
            <a:xfrm>
              <a:off x="7506897" y="5003911"/>
              <a:ext cx="5824394" cy="530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나눔고딕OTF" panose="020D0604000000000000" pitchFamily="34" charset="-127"/>
                  <a:ea typeface="나눔스퀘어OTF Bold" panose="020B0600000101010101"/>
                  <a:cs typeface="Times New Roman" panose="02020603050405020304" pitchFamily="18" charset="0"/>
                </a:rPr>
                <a:t>실험 데이터 취득 및 분석 진행</a:t>
              </a:r>
              <a:endParaRPr lang="en-US" altLang="ko-KR" sz="1000" dirty="0">
                <a:latin typeface="나눔고딕OTF" panose="020D0604000000000000" pitchFamily="34" charset="-127"/>
                <a:ea typeface="나눔스퀘어OTF Bold" panose="020B0600000101010101"/>
                <a:cs typeface="Times New Roman" panose="02020603050405020304" pitchFamily="18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000" dirty="0" err="1">
                  <a:latin typeface="나눔고딕OTF" panose="020D0604000000000000" pitchFamily="34" charset="-127"/>
                  <a:ea typeface="나눔스퀘어OTF Bold" panose="020B0600000101010101"/>
                  <a:cs typeface="Times New Roman" panose="02020603050405020304" pitchFamily="18" charset="0"/>
                </a:rPr>
                <a:t>Matlab</a:t>
              </a:r>
              <a:r>
                <a:rPr lang="ko-KR" altLang="en-US" sz="1000" dirty="0">
                  <a:latin typeface="나눔고딕OTF" panose="020D0604000000000000" pitchFamily="34" charset="-127"/>
                  <a:ea typeface="나눔스퀘어OTF Bold" panose="020B0600000101010101"/>
                  <a:cs typeface="Times New Roman" panose="02020603050405020304" pitchFamily="18" charset="0"/>
                </a:rPr>
                <a:t>을 이용한 데이터 처리 및 시각화</a:t>
              </a:r>
              <a:endParaRPr lang="en-US" altLang="ko-KR" sz="1000" dirty="0">
                <a:latin typeface="나눔고딕OTF" panose="020D0604000000000000" pitchFamily="34" charset="-127"/>
                <a:ea typeface="나눔스퀘어OTF Bold" panose="020B0600000101010101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08DBC62-7173-D73A-DDF1-58C989A7AA1D}"/>
              </a:ext>
            </a:extLst>
          </p:cNvPr>
          <p:cNvGrpSpPr/>
          <p:nvPr/>
        </p:nvGrpSpPr>
        <p:grpSpPr>
          <a:xfrm>
            <a:off x="5924145" y="2821200"/>
            <a:ext cx="5815156" cy="1616646"/>
            <a:chOff x="5924145" y="2821200"/>
            <a:chExt cx="5815156" cy="161664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A56038-79AB-71BD-FB95-DA5536F85F22}"/>
                </a:ext>
              </a:extLst>
            </p:cNvPr>
            <p:cNvSpPr txBox="1"/>
            <p:nvPr/>
          </p:nvSpPr>
          <p:spPr>
            <a:xfrm>
              <a:off x="5924145" y="2821200"/>
              <a:ext cx="5815156" cy="34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고딕OTF" panose="020D0604000000000000" pitchFamily="34" charset="-127"/>
                  <a:ea typeface="나눔스퀘어OTF Bold" panose="020B0600000101010101"/>
                  <a:cs typeface="Times New Roman" panose="02020603050405020304" pitchFamily="18" charset="0"/>
                </a:rPr>
                <a:t>코드 개발 </a:t>
              </a:r>
              <a:r>
                <a:rPr lang="en-US" altLang="ko-KR" sz="1200" dirty="0">
                  <a:latin typeface="나눔고딕OTF" panose="020D0604000000000000" pitchFamily="34" charset="-127"/>
                  <a:ea typeface="나눔스퀘어OTF Bold" panose="020B0600000101010101"/>
                  <a:cs typeface="Times New Roman" panose="02020603050405020304" pitchFamily="18" charset="0"/>
                </a:rPr>
                <a:t>/ </a:t>
              </a:r>
              <a:r>
                <a:rPr lang="ko-KR" altLang="en-US" sz="1200" dirty="0">
                  <a:latin typeface="나눔고딕OTF" panose="020D0604000000000000" pitchFamily="34" charset="-127"/>
                  <a:ea typeface="나눔스퀘어OTF Bold" panose="020B0600000101010101"/>
                  <a:cs typeface="Times New Roman" panose="02020603050405020304" pitchFamily="18" charset="0"/>
                </a:rPr>
                <a:t>관리 역량</a:t>
              </a:r>
              <a:endParaRPr lang="en-US" altLang="ko-KR" sz="1200" dirty="0">
                <a:latin typeface="나눔고딕OTF" panose="020D0604000000000000" pitchFamily="34" charset="-127"/>
                <a:ea typeface="나눔스퀘어OTF Bold" panose="020B0600000101010101"/>
                <a:cs typeface="Times New Roman" panose="02020603050405020304" pitchFamily="18" charset="0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BA871DB-4EFA-8B7C-EE14-5AD5831D0AA3}"/>
                </a:ext>
              </a:extLst>
            </p:cNvPr>
            <p:cNvGrpSpPr/>
            <p:nvPr/>
          </p:nvGrpSpPr>
          <p:grpSpPr>
            <a:xfrm>
              <a:off x="6157306" y="3277859"/>
              <a:ext cx="1307194" cy="1072713"/>
              <a:chOff x="6157306" y="3277859"/>
              <a:chExt cx="1307194" cy="1072713"/>
            </a:xfrm>
          </p:grpSpPr>
          <p:pic>
            <p:nvPicPr>
              <p:cNvPr id="17" name="Picture 2" descr="ROS] ROS 기본 개념">
                <a:extLst>
                  <a:ext uri="{FF2B5EF4-FFF2-40B4-BE49-F238E27FC236}">
                    <a16:creationId xmlns:a16="http://schemas.microsoft.com/office/drawing/2014/main" id="{0E049F89-E629-B118-A167-04861F8F64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60360" y="3926125"/>
                <a:ext cx="704140" cy="3956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개발자를 위한 리눅스">
                <a:extLst>
                  <a:ext uri="{FF2B5EF4-FFF2-40B4-BE49-F238E27FC236}">
                    <a16:creationId xmlns:a16="http://schemas.microsoft.com/office/drawing/2014/main" id="{A6AE9AE6-44A6-D90E-F31D-37F82F90E1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7306" y="3918685"/>
                <a:ext cx="561234" cy="431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파이썬(Python) 기초 문법 1">
                <a:extLst>
                  <a:ext uri="{FF2B5EF4-FFF2-40B4-BE49-F238E27FC236}">
                    <a16:creationId xmlns:a16="http://schemas.microsoft.com/office/drawing/2014/main" id="{5EF21611-9122-571F-2598-0FBF300521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61" r="21561"/>
              <a:stretch/>
            </p:blipFill>
            <p:spPr bwMode="auto">
              <a:xfrm>
                <a:off x="6188106" y="3277859"/>
                <a:ext cx="499634" cy="5474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 descr="GitHub Logo, symbol, meaning, history, PNG, brand">
              <a:extLst>
                <a:ext uri="{FF2B5EF4-FFF2-40B4-BE49-F238E27FC236}">
                  <a16:creationId xmlns:a16="http://schemas.microsoft.com/office/drawing/2014/main" id="{786D995A-06DB-1963-1BBA-9A53FC8F50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9443" y="3295785"/>
              <a:ext cx="940872" cy="529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What is PyTorch? - PyImageSearch">
              <a:extLst>
                <a:ext uri="{FF2B5EF4-FFF2-40B4-BE49-F238E27FC236}">
                  <a16:creationId xmlns:a16="http://schemas.microsoft.com/office/drawing/2014/main" id="{F0208615-8220-B4D0-3DDF-C82F64388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0994" y="3867822"/>
              <a:ext cx="1140048" cy="570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++ - Wikipedia">
              <a:extLst>
                <a:ext uri="{FF2B5EF4-FFF2-40B4-BE49-F238E27FC236}">
                  <a16:creationId xmlns:a16="http://schemas.microsoft.com/office/drawing/2014/main" id="{C4FC6A91-BFE6-2A70-F919-EE3F2955E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2963" y="3299282"/>
              <a:ext cx="426479" cy="481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5846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DE562-50DD-67DA-7D65-DC8779685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7BE651B-2F09-F257-4A73-3B1256C87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프로젝트 개요</a:t>
            </a:r>
            <a:endParaRPr lang="en-US" altLang="ko-KR" sz="1800" dirty="0"/>
          </a:p>
          <a:p>
            <a:pPr lvl="1"/>
            <a:r>
              <a:rPr lang="ko-KR" altLang="en-US" sz="1600" dirty="0"/>
              <a:t>해석가능한 충돌 판단 딥러닝 모듈 개발</a:t>
            </a:r>
            <a:endParaRPr lang="en-US" altLang="ko-KR" sz="1600" dirty="0"/>
          </a:p>
          <a:p>
            <a:endParaRPr lang="en-US" altLang="ko-KR" sz="1800" dirty="0"/>
          </a:p>
          <a:p>
            <a:r>
              <a:rPr lang="ko-KR" altLang="en-US" sz="1800" dirty="0"/>
              <a:t>연구 목표</a:t>
            </a:r>
            <a:endParaRPr lang="en-US" altLang="ko-KR" sz="1800" dirty="0"/>
          </a:p>
          <a:p>
            <a:pPr lvl="1"/>
            <a:r>
              <a:rPr lang="en-US" altLang="ko-KR" sz="1600" dirty="0"/>
              <a:t>1. </a:t>
            </a:r>
            <a:r>
              <a:rPr lang="ko-KR" altLang="en-US" sz="1600" dirty="0"/>
              <a:t>해석 가능한 경로 예측 연구 분석 및 베이스라인 모델 선정</a:t>
            </a:r>
            <a:endParaRPr lang="en-US" altLang="ko-KR" sz="1600" dirty="0"/>
          </a:p>
          <a:p>
            <a:pPr lvl="1"/>
            <a:r>
              <a:rPr lang="en-US" altLang="ko-KR" sz="1600" dirty="0"/>
              <a:t>2. </a:t>
            </a:r>
            <a:r>
              <a:rPr lang="ko-KR" altLang="en-US" sz="1600" dirty="0"/>
              <a:t>다중 </a:t>
            </a:r>
            <a:r>
              <a:rPr lang="en-US" altLang="ko-KR" sz="1600" dirty="0"/>
              <a:t>Cost </a:t>
            </a:r>
            <a:r>
              <a:rPr lang="ko-KR" altLang="en-US" sz="1600" dirty="0"/>
              <a:t>및 </a:t>
            </a:r>
            <a:r>
              <a:rPr lang="en-US" altLang="ko-KR" sz="1600" dirty="0"/>
              <a:t>Vocabulary </a:t>
            </a:r>
            <a:r>
              <a:rPr lang="ko-KR" altLang="en-US" sz="1600" dirty="0"/>
              <a:t>기반 경로 예측 모델 구현</a:t>
            </a:r>
            <a:endParaRPr lang="en-US" altLang="ko-KR" sz="1600" dirty="0"/>
          </a:p>
          <a:p>
            <a:pPr lvl="1"/>
            <a:r>
              <a:rPr lang="en-US" altLang="ko-KR" sz="1600" dirty="0"/>
              <a:t>3. </a:t>
            </a:r>
            <a:r>
              <a:rPr lang="ko-KR" altLang="en-US" sz="1600" dirty="0"/>
              <a:t>해석 가능한 경로 예측 모델 검증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A93C95-E3E9-ADE4-1F31-54F19B93F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(25.03~08) [HMG] </a:t>
            </a:r>
            <a:r>
              <a:rPr lang="ko-KR" altLang="en-US" sz="2400" dirty="0"/>
              <a:t>주행 안전 </a:t>
            </a:r>
            <a:r>
              <a:rPr lang="en-US" altLang="ko-KR" sz="2400" dirty="0"/>
              <a:t>AI </a:t>
            </a:r>
            <a:r>
              <a:rPr lang="ko-KR" altLang="en-US" sz="2400" dirty="0"/>
              <a:t>확률 기반 통합 충돌 판단 모듈 연구</a:t>
            </a:r>
            <a:endParaRPr lang="ko-KR" altLang="en-US" dirty="0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F86EBDA-5055-89C0-2FAF-5C1812FEFA54}"/>
              </a:ext>
            </a:extLst>
          </p:cNvPr>
          <p:cNvGrpSpPr/>
          <p:nvPr/>
        </p:nvGrpSpPr>
        <p:grpSpPr>
          <a:xfrm>
            <a:off x="3126146" y="3913250"/>
            <a:ext cx="5658164" cy="1969396"/>
            <a:chOff x="3297312" y="4508398"/>
            <a:chExt cx="5658164" cy="1969396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2658024-0493-C381-170B-5F92D997891E}"/>
                </a:ext>
              </a:extLst>
            </p:cNvPr>
            <p:cNvSpPr txBox="1"/>
            <p:nvPr/>
          </p:nvSpPr>
          <p:spPr>
            <a:xfrm>
              <a:off x="3297312" y="4508398"/>
              <a:ext cx="5658164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연구내용 </a:t>
              </a:r>
              <a:r>
                <a:rPr lang="en-US" altLang="ko-KR" sz="11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</a:p>
            <a:p>
              <a:pPr algn="ctr"/>
              <a:r>
                <a:rPr lang="ko-KR" altLang="en-US" sz="1000" b="1"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다중 </a:t>
              </a:r>
              <a:r>
                <a:rPr lang="en-US" altLang="ko-KR" sz="1000" b="1"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Cost </a:t>
              </a:r>
              <a:r>
                <a:rPr lang="ko-KR" altLang="en-US" sz="1000" b="1"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</a:t>
              </a:r>
              <a:r>
                <a:rPr lang="en-US" altLang="ko-KR" sz="1000" b="1"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Vocabulary </a:t>
              </a:r>
              <a:r>
                <a:rPr lang="ko-KR" altLang="en-US" sz="1000" b="1"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 경로 예측 모델 구현</a:t>
              </a:r>
              <a:endParaRPr lang="ko-KR" altLang="en-US" sz="1100">
                <a:highlight>
                  <a:srgbClr val="FFFF00"/>
                </a:highlight>
              </a:endParaRPr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3D287BEA-DD9E-A357-95E2-DE545D9A9600}"/>
                </a:ext>
              </a:extLst>
            </p:cNvPr>
            <p:cNvGrpSpPr/>
            <p:nvPr/>
          </p:nvGrpSpPr>
          <p:grpSpPr>
            <a:xfrm>
              <a:off x="6108568" y="4969830"/>
              <a:ext cx="1030516" cy="1507964"/>
              <a:chOff x="6108568" y="4817553"/>
              <a:chExt cx="1030516" cy="1507964"/>
            </a:xfrm>
          </p:grpSpPr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9D1CB806-6368-D371-F367-5067F67188CF}"/>
                  </a:ext>
                </a:extLst>
              </p:cNvPr>
              <p:cNvGrpSpPr/>
              <p:nvPr/>
            </p:nvGrpSpPr>
            <p:grpSpPr>
              <a:xfrm>
                <a:off x="6108568" y="4817553"/>
                <a:ext cx="1030516" cy="595886"/>
                <a:chOff x="6225132" y="4772914"/>
                <a:chExt cx="1179168" cy="797013"/>
              </a:xfrm>
            </p:grpSpPr>
            <p:grpSp>
              <p:nvGrpSpPr>
                <p:cNvPr id="160" name="그룹 159">
                  <a:extLst>
                    <a:ext uri="{FF2B5EF4-FFF2-40B4-BE49-F238E27FC236}">
                      <a16:creationId xmlns:a16="http://schemas.microsoft.com/office/drawing/2014/main" id="{ECCADDB0-9C7B-52D7-E7D0-30CB24A9C7C2}"/>
                    </a:ext>
                  </a:extLst>
                </p:cNvPr>
                <p:cNvGrpSpPr/>
                <p:nvPr/>
              </p:nvGrpSpPr>
              <p:grpSpPr>
                <a:xfrm>
                  <a:off x="6225132" y="4772914"/>
                  <a:ext cx="1065105" cy="797013"/>
                  <a:chOff x="6102381" y="4360068"/>
                  <a:chExt cx="1579544" cy="1181966"/>
                </a:xfrm>
              </p:grpSpPr>
              <p:pic>
                <p:nvPicPr>
                  <p:cNvPr id="162" name="그림 161">
                    <a:extLst>
                      <a:ext uri="{FF2B5EF4-FFF2-40B4-BE49-F238E27FC236}">
                        <a16:creationId xmlns:a16="http://schemas.microsoft.com/office/drawing/2014/main" id="{A6F95365-7A49-9C5E-926C-85EA388C7F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 rot="5400000">
                    <a:off x="6260296" y="4353697"/>
                    <a:ext cx="993550" cy="1309380"/>
                  </a:xfrm>
                  <a:prstGeom prst="rect">
                    <a:avLst/>
                  </a:prstGeom>
                </p:spPr>
              </p:pic>
              <p:sp>
                <p:nvSpPr>
                  <p:cNvPr id="163" name="직사각형 162">
                    <a:extLst>
                      <a:ext uri="{FF2B5EF4-FFF2-40B4-BE49-F238E27FC236}">
                        <a16:creationId xmlns:a16="http://schemas.microsoft.com/office/drawing/2014/main" id="{DA3C76C2-448D-5694-CF74-372E102DB5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04598" y="4533610"/>
                    <a:ext cx="1083512" cy="971551"/>
                  </a:xfrm>
                  <a:prstGeom prst="rect">
                    <a:avLst/>
                  </a:prstGeom>
                  <a:solidFill>
                    <a:srgbClr val="FFFFFF">
                      <a:alpha val="50196"/>
                    </a:srgbClr>
                  </a:solidFill>
                  <a:ln w="381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ko-KR" alt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굴림" pitchFamily="50" charset="-127"/>
                    </a:endParaRPr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E29B2988-73FA-576A-484D-9242D9A95E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34004" y="4846619"/>
                    <a:ext cx="1040534" cy="119905"/>
                  </a:xfrm>
                  <a:custGeom>
                    <a:avLst/>
                    <a:gdLst>
                      <a:gd name="connsiteX0" fmla="*/ 0 w 4292081"/>
                      <a:gd name="connsiteY0" fmla="*/ 494593 h 494593"/>
                      <a:gd name="connsiteX1" fmla="*/ 1045028 w 4292081"/>
                      <a:gd name="connsiteY1" fmla="*/ 475932 h 494593"/>
                      <a:gd name="connsiteX2" fmla="*/ 1642187 w 4292081"/>
                      <a:gd name="connsiteY2" fmla="*/ 457271 h 494593"/>
                      <a:gd name="connsiteX3" fmla="*/ 1716832 w 4292081"/>
                      <a:gd name="connsiteY3" fmla="*/ 447940 h 494593"/>
                      <a:gd name="connsiteX4" fmla="*/ 1763485 w 4292081"/>
                      <a:gd name="connsiteY4" fmla="*/ 438609 h 494593"/>
                      <a:gd name="connsiteX5" fmla="*/ 2015412 w 4292081"/>
                      <a:gd name="connsiteY5" fmla="*/ 419948 h 494593"/>
                      <a:gd name="connsiteX6" fmla="*/ 2090057 w 4292081"/>
                      <a:gd name="connsiteY6" fmla="*/ 410618 h 494593"/>
                      <a:gd name="connsiteX7" fmla="*/ 2183363 w 4292081"/>
                      <a:gd name="connsiteY7" fmla="*/ 391956 h 494593"/>
                      <a:gd name="connsiteX8" fmla="*/ 2267338 w 4292081"/>
                      <a:gd name="connsiteY8" fmla="*/ 382626 h 494593"/>
                      <a:gd name="connsiteX9" fmla="*/ 2407298 w 4292081"/>
                      <a:gd name="connsiteY9" fmla="*/ 354634 h 494593"/>
                      <a:gd name="connsiteX10" fmla="*/ 2519265 w 4292081"/>
                      <a:gd name="connsiteY10" fmla="*/ 335973 h 494593"/>
                      <a:gd name="connsiteX11" fmla="*/ 2621902 w 4292081"/>
                      <a:gd name="connsiteY11" fmla="*/ 307981 h 494593"/>
                      <a:gd name="connsiteX12" fmla="*/ 2668555 w 4292081"/>
                      <a:gd name="connsiteY12" fmla="*/ 298650 h 494593"/>
                      <a:gd name="connsiteX13" fmla="*/ 2696547 w 4292081"/>
                      <a:gd name="connsiteY13" fmla="*/ 289320 h 494593"/>
                      <a:gd name="connsiteX14" fmla="*/ 2761861 w 4292081"/>
                      <a:gd name="connsiteY14" fmla="*/ 279989 h 494593"/>
                      <a:gd name="connsiteX15" fmla="*/ 2855167 w 4292081"/>
                      <a:gd name="connsiteY15" fmla="*/ 261328 h 494593"/>
                      <a:gd name="connsiteX16" fmla="*/ 2892489 w 4292081"/>
                      <a:gd name="connsiteY16" fmla="*/ 251997 h 494593"/>
                      <a:gd name="connsiteX17" fmla="*/ 2995126 w 4292081"/>
                      <a:gd name="connsiteY17" fmla="*/ 233336 h 494593"/>
                      <a:gd name="connsiteX18" fmla="*/ 3032449 w 4292081"/>
                      <a:gd name="connsiteY18" fmla="*/ 224005 h 494593"/>
                      <a:gd name="connsiteX19" fmla="*/ 3116424 w 4292081"/>
                      <a:gd name="connsiteY19" fmla="*/ 205344 h 494593"/>
                      <a:gd name="connsiteX20" fmla="*/ 3144416 w 4292081"/>
                      <a:gd name="connsiteY20" fmla="*/ 196013 h 494593"/>
                      <a:gd name="connsiteX21" fmla="*/ 3228392 w 4292081"/>
                      <a:gd name="connsiteY21" fmla="*/ 186683 h 494593"/>
                      <a:gd name="connsiteX22" fmla="*/ 3265714 w 4292081"/>
                      <a:gd name="connsiteY22" fmla="*/ 177352 h 494593"/>
                      <a:gd name="connsiteX23" fmla="*/ 3293706 w 4292081"/>
                      <a:gd name="connsiteY23" fmla="*/ 168022 h 494593"/>
                      <a:gd name="connsiteX24" fmla="*/ 3368351 w 4292081"/>
                      <a:gd name="connsiteY24" fmla="*/ 158691 h 494593"/>
                      <a:gd name="connsiteX25" fmla="*/ 3415004 w 4292081"/>
                      <a:gd name="connsiteY25" fmla="*/ 149360 h 494593"/>
                      <a:gd name="connsiteX26" fmla="*/ 3480318 w 4292081"/>
                      <a:gd name="connsiteY26" fmla="*/ 140030 h 494593"/>
                      <a:gd name="connsiteX27" fmla="*/ 3517640 w 4292081"/>
                      <a:gd name="connsiteY27" fmla="*/ 130699 h 494593"/>
                      <a:gd name="connsiteX28" fmla="*/ 3601616 w 4292081"/>
                      <a:gd name="connsiteY28" fmla="*/ 121369 h 494593"/>
                      <a:gd name="connsiteX29" fmla="*/ 3713583 w 4292081"/>
                      <a:gd name="connsiteY29" fmla="*/ 102707 h 494593"/>
                      <a:gd name="connsiteX30" fmla="*/ 3778898 w 4292081"/>
                      <a:gd name="connsiteY30" fmla="*/ 93377 h 494593"/>
                      <a:gd name="connsiteX31" fmla="*/ 3816220 w 4292081"/>
                      <a:gd name="connsiteY31" fmla="*/ 84046 h 494593"/>
                      <a:gd name="connsiteX32" fmla="*/ 3872204 w 4292081"/>
                      <a:gd name="connsiteY32" fmla="*/ 74716 h 494593"/>
                      <a:gd name="connsiteX33" fmla="*/ 3937518 w 4292081"/>
                      <a:gd name="connsiteY33" fmla="*/ 65385 h 494593"/>
                      <a:gd name="connsiteX34" fmla="*/ 4012163 w 4292081"/>
                      <a:gd name="connsiteY34" fmla="*/ 46724 h 494593"/>
                      <a:gd name="connsiteX35" fmla="*/ 4049485 w 4292081"/>
                      <a:gd name="connsiteY35" fmla="*/ 37393 h 494593"/>
                      <a:gd name="connsiteX36" fmla="*/ 4236098 w 4292081"/>
                      <a:gd name="connsiteY36" fmla="*/ 9401 h 494593"/>
                      <a:gd name="connsiteX37" fmla="*/ 4292081 w 4292081"/>
                      <a:gd name="connsiteY37" fmla="*/ 71 h 49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4292081" h="494593">
                        <a:moveTo>
                          <a:pt x="0" y="494593"/>
                        </a:moveTo>
                        <a:cubicBezTo>
                          <a:pt x="521807" y="470873"/>
                          <a:pt x="-13974" y="492876"/>
                          <a:pt x="1045028" y="475932"/>
                        </a:cubicBezTo>
                        <a:cubicBezTo>
                          <a:pt x="1178268" y="473800"/>
                          <a:pt x="1497743" y="462252"/>
                          <a:pt x="1642187" y="457271"/>
                        </a:cubicBezTo>
                        <a:cubicBezTo>
                          <a:pt x="1667069" y="454161"/>
                          <a:pt x="1692048" y="451753"/>
                          <a:pt x="1716832" y="447940"/>
                        </a:cubicBezTo>
                        <a:cubicBezTo>
                          <a:pt x="1732507" y="445528"/>
                          <a:pt x="1747695" y="440089"/>
                          <a:pt x="1763485" y="438609"/>
                        </a:cubicBezTo>
                        <a:cubicBezTo>
                          <a:pt x="1847323" y="430749"/>
                          <a:pt x="1931856" y="430392"/>
                          <a:pt x="2015412" y="419948"/>
                        </a:cubicBezTo>
                        <a:cubicBezTo>
                          <a:pt x="2040294" y="416838"/>
                          <a:pt x="2065323" y="414740"/>
                          <a:pt x="2090057" y="410618"/>
                        </a:cubicBezTo>
                        <a:cubicBezTo>
                          <a:pt x="2121343" y="405404"/>
                          <a:pt x="2151839" y="395458"/>
                          <a:pt x="2183363" y="391956"/>
                        </a:cubicBezTo>
                        <a:lnTo>
                          <a:pt x="2267338" y="382626"/>
                        </a:lnTo>
                        <a:cubicBezTo>
                          <a:pt x="2363319" y="358631"/>
                          <a:pt x="2316593" y="367592"/>
                          <a:pt x="2407298" y="354634"/>
                        </a:cubicBezTo>
                        <a:cubicBezTo>
                          <a:pt x="2475648" y="331849"/>
                          <a:pt x="2386452" y="359411"/>
                          <a:pt x="2519265" y="335973"/>
                        </a:cubicBezTo>
                        <a:cubicBezTo>
                          <a:pt x="2673856" y="308692"/>
                          <a:pt x="2542580" y="327811"/>
                          <a:pt x="2621902" y="307981"/>
                        </a:cubicBezTo>
                        <a:cubicBezTo>
                          <a:pt x="2637287" y="304135"/>
                          <a:pt x="2653170" y="302496"/>
                          <a:pt x="2668555" y="298650"/>
                        </a:cubicBezTo>
                        <a:cubicBezTo>
                          <a:pt x="2678097" y="296265"/>
                          <a:pt x="2686903" y="291249"/>
                          <a:pt x="2696547" y="289320"/>
                        </a:cubicBezTo>
                        <a:cubicBezTo>
                          <a:pt x="2718112" y="285007"/>
                          <a:pt x="2740203" y="283811"/>
                          <a:pt x="2761861" y="279989"/>
                        </a:cubicBezTo>
                        <a:cubicBezTo>
                          <a:pt x="2793096" y="274477"/>
                          <a:pt x="2824396" y="269021"/>
                          <a:pt x="2855167" y="261328"/>
                        </a:cubicBezTo>
                        <a:cubicBezTo>
                          <a:pt x="2867608" y="258218"/>
                          <a:pt x="2879914" y="254512"/>
                          <a:pt x="2892489" y="251997"/>
                        </a:cubicBezTo>
                        <a:cubicBezTo>
                          <a:pt x="2993793" y="231736"/>
                          <a:pt x="2905045" y="253355"/>
                          <a:pt x="2995126" y="233336"/>
                        </a:cubicBezTo>
                        <a:cubicBezTo>
                          <a:pt x="3007645" y="230554"/>
                          <a:pt x="3019953" y="226889"/>
                          <a:pt x="3032449" y="224005"/>
                        </a:cubicBezTo>
                        <a:cubicBezTo>
                          <a:pt x="3060389" y="217557"/>
                          <a:pt x="3088606" y="212299"/>
                          <a:pt x="3116424" y="205344"/>
                        </a:cubicBezTo>
                        <a:cubicBezTo>
                          <a:pt x="3125966" y="202959"/>
                          <a:pt x="3134714" y="197630"/>
                          <a:pt x="3144416" y="196013"/>
                        </a:cubicBezTo>
                        <a:cubicBezTo>
                          <a:pt x="3172197" y="191383"/>
                          <a:pt x="3200400" y="189793"/>
                          <a:pt x="3228392" y="186683"/>
                        </a:cubicBezTo>
                        <a:cubicBezTo>
                          <a:pt x="3240833" y="183573"/>
                          <a:pt x="3253384" y="180875"/>
                          <a:pt x="3265714" y="177352"/>
                        </a:cubicBezTo>
                        <a:cubicBezTo>
                          <a:pt x="3275171" y="174650"/>
                          <a:pt x="3284029" y="169781"/>
                          <a:pt x="3293706" y="168022"/>
                        </a:cubicBezTo>
                        <a:cubicBezTo>
                          <a:pt x="3318377" y="163536"/>
                          <a:pt x="3343567" y="162504"/>
                          <a:pt x="3368351" y="158691"/>
                        </a:cubicBezTo>
                        <a:cubicBezTo>
                          <a:pt x="3384026" y="156279"/>
                          <a:pt x="3399361" y="151967"/>
                          <a:pt x="3415004" y="149360"/>
                        </a:cubicBezTo>
                        <a:cubicBezTo>
                          <a:pt x="3436697" y="145745"/>
                          <a:pt x="3458680" y="143964"/>
                          <a:pt x="3480318" y="140030"/>
                        </a:cubicBezTo>
                        <a:cubicBezTo>
                          <a:pt x="3492935" y="137736"/>
                          <a:pt x="3504966" y="132649"/>
                          <a:pt x="3517640" y="130699"/>
                        </a:cubicBezTo>
                        <a:cubicBezTo>
                          <a:pt x="3545477" y="126416"/>
                          <a:pt x="3573669" y="124862"/>
                          <a:pt x="3601616" y="121369"/>
                        </a:cubicBezTo>
                        <a:cubicBezTo>
                          <a:pt x="3723602" y="106121"/>
                          <a:pt x="3615819" y="119001"/>
                          <a:pt x="3713583" y="102707"/>
                        </a:cubicBezTo>
                        <a:cubicBezTo>
                          <a:pt x="3735276" y="99091"/>
                          <a:pt x="3757260" y="97311"/>
                          <a:pt x="3778898" y="93377"/>
                        </a:cubicBezTo>
                        <a:cubicBezTo>
                          <a:pt x="3791515" y="91083"/>
                          <a:pt x="3803645" y="86561"/>
                          <a:pt x="3816220" y="84046"/>
                        </a:cubicBezTo>
                        <a:cubicBezTo>
                          <a:pt x="3834771" y="80336"/>
                          <a:pt x="3853505" y="77593"/>
                          <a:pt x="3872204" y="74716"/>
                        </a:cubicBezTo>
                        <a:cubicBezTo>
                          <a:pt x="3893941" y="71372"/>
                          <a:pt x="3915953" y="69698"/>
                          <a:pt x="3937518" y="65385"/>
                        </a:cubicBezTo>
                        <a:cubicBezTo>
                          <a:pt x="3962667" y="60355"/>
                          <a:pt x="3987281" y="52944"/>
                          <a:pt x="4012163" y="46724"/>
                        </a:cubicBezTo>
                        <a:cubicBezTo>
                          <a:pt x="4024604" y="43614"/>
                          <a:pt x="4036868" y="39687"/>
                          <a:pt x="4049485" y="37393"/>
                        </a:cubicBezTo>
                        <a:cubicBezTo>
                          <a:pt x="4179832" y="13694"/>
                          <a:pt x="4117561" y="22572"/>
                          <a:pt x="4236098" y="9401"/>
                        </a:cubicBezTo>
                        <a:cubicBezTo>
                          <a:pt x="4279455" y="-1438"/>
                          <a:pt x="4260596" y="71"/>
                          <a:pt x="4292081" y="71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chemeClr val="accent2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ko-KR" alt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굴림" pitchFamily="50" charset="-127"/>
                    </a:endParaRPr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64091F2F-E31F-BE30-410E-F81C6EC5D88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31742" y="4957476"/>
                    <a:ext cx="961363" cy="142508"/>
                  </a:xfrm>
                  <a:custGeom>
                    <a:avLst/>
                    <a:gdLst>
                      <a:gd name="connsiteX0" fmla="*/ 0 w 3965510"/>
                      <a:gd name="connsiteY0" fmla="*/ 27991 h 587828"/>
                      <a:gd name="connsiteX1" fmla="*/ 93306 w 3965510"/>
                      <a:gd name="connsiteY1" fmla="*/ 18661 h 587828"/>
                      <a:gd name="connsiteX2" fmla="*/ 167951 w 3965510"/>
                      <a:gd name="connsiteY2" fmla="*/ 9330 h 587828"/>
                      <a:gd name="connsiteX3" fmla="*/ 251927 w 3965510"/>
                      <a:gd name="connsiteY3" fmla="*/ 0 h 587828"/>
                      <a:gd name="connsiteX4" fmla="*/ 1063690 w 3965510"/>
                      <a:gd name="connsiteY4" fmla="*/ 27991 h 587828"/>
                      <a:gd name="connsiteX5" fmla="*/ 1371600 w 3965510"/>
                      <a:gd name="connsiteY5" fmla="*/ 46653 h 587828"/>
                      <a:gd name="connsiteX6" fmla="*/ 1875453 w 3965510"/>
                      <a:gd name="connsiteY6" fmla="*/ 74645 h 587828"/>
                      <a:gd name="connsiteX7" fmla="*/ 1931437 w 3965510"/>
                      <a:gd name="connsiteY7" fmla="*/ 83975 h 587828"/>
                      <a:gd name="connsiteX8" fmla="*/ 2136710 w 3965510"/>
                      <a:gd name="connsiteY8" fmla="*/ 102636 h 587828"/>
                      <a:gd name="connsiteX9" fmla="*/ 2286000 w 3965510"/>
                      <a:gd name="connsiteY9" fmla="*/ 130628 h 587828"/>
                      <a:gd name="connsiteX10" fmla="*/ 2369976 w 3965510"/>
                      <a:gd name="connsiteY10" fmla="*/ 139959 h 587828"/>
                      <a:gd name="connsiteX11" fmla="*/ 2463282 w 3965510"/>
                      <a:gd name="connsiteY11" fmla="*/ 158620 h 587828"/>
                      <a:gd name="connsiteX12" fmla="*/ 2528596 w 3965510"/>
                      <a:gd name="connsiteY12" fmla="*/ 167951 h 587828"/>
                      <a:gd name="connsiteX13" fmla="*/ 2621902 w 3965510"/>
                      <a:gd name="connsiteY13" fmla="*/ 195942 h 587828"/>
                      <a:gd name="connsiteX14" fmla="*/ 2724539 w 3965510"/>
                      <a:gd name="connsiteY14" fmla="*/ 214604 h 587828"/>
                      <a:gd name="connsiteX15" fmla="*/ 2761861 w 3965510"/>
                      <a:gd name="connsiteY15" fmla="*/ 233265 h 587828"/>
                      <a:gd name="connsiteX16" fmla="*/ 2836506 w 3965510"/>
                      <a:gd name="connsiteY16" fmla="*/ 251926 h 587828"/>
                      <a:gd name="connsiteX17" fmla="*/ 2929812 w 3965510"/>
                      <a:gd name="connsiteY17" fmla="*/ 289249 h 587828"/>
                      <a:gd name="connsiteX18" fmla="*/ 2995127 w 3965510"/>
                      <a:gd name="connsiteY18" fmla="*/ 317240 h 587828"/>
                      <a:gd name="connsiteX19" fmla="*/ 3051110 w 3965510"/>
                      <a:gd name="connsiteY19" fmla="*/ 326571 h 587828"/>
                      <a:gd name="connsiteX20" fmla="*/ 3088433 w 3965510"/>
                      <a:gd name="connsiteY20" fmla="*/ 335902 h 587828"/>
                      <a:gd name="connsiteX21" fmla="*/ 3247053 w 3965510"/>
                      <a:gd name="connsiteY21" fmla="*/ 382555 h 587828"/>
                      <a:gd name="connsiteX22" fmla="*/ 3340359 w 3965510"/>
                      <a:gd name="connsiteY22" fmla="*/ 410547 h 587828"/>
                      <a:gd name="connsiteX23" fmla="*/ 3368351 w 3965510"/>
                      <a:gd name="connsiteY23" fmla="*/ 429208 h 587828"/>
                      <a:gd name="connsiteX24" fmla="*/ 3424335 w 3965510"/>
                      <a:gd name="connsiteY24" fmla="*/ 438538 h 587828"/>
                      <a:gd name="connsiteX25" fmla="*/ 3508310 w 3965510"/>
                      <a:gd name="connsiteY25" fmla="*/ 466530 h 587828"/>
                      <a:gd name="connsiteX26" fmla="*/ 3592286 w 3965510"/>
                      <a:gd name="connsiteY26" fmla="*/ 485191 h 587828"/>
                      <a:gd name="connsiteX27" fmla="*/ 3648269 w 3965510"/>
                      <a:gd name="connsiteY27" fmla="*/ 503853 h 587828"/>
                      <a:gd name="connsiteX28" fmla="*/ 3713584 w 3965510"/>
                      <a:gd name="connsiteY28" fmla="*/ 531845 h 587828"/>
                      <a:gd name="connsiteX29" fmla="*/ 3797559 w 3965510"/>
                      <a:gd name="connsiteY29" fmla="*/ 550506 h 587828"/>
                      <a:gd name="connsiteX30" fmla="*/ 3881535 w 3965510"/>
                      <a:gd name="connsiteY30" fmla="*/ 569167 h 587828"/>
                      <a:gd name="connsiteX31" fmla="*/ 3909527 w 3965510"/>
                      <a:gd name="connsiteY31" fmla="*/ 578498 h 587828"/>
                      <a:gd name="connsiteX32" fmla="*/ 3965510 w 3965510"/>
                      <a:gd name="connsiteY32" fmla="*/ 587828 h 587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3965510" h="587828">
                        <a:moveTo>
                          <a:pt x="0" y="27991"/>
                        </a:moveTo>
                        <a:lnTo>
                          <a:pt x="93306" y="18661"/>
                        </a:lnTo>
                        <a:cubicBezTo>
                          <a:pt x="118228" y="15892"/>
                          <a:pt x="143047" y="12260"/>
                          <a:pt x="167951" y="9330"/>
                        </a:cubicBezTo>
                        <a:lnTo>
                          <a:pt x="251927" y="0"/>
                        </a:lnTo>
                        <a:cubicBezTo>
                          <a:pt x="514851" y="6741"/>
                          <a:pt x="802865" y="12183"/>
                          <a:pt x="1063690" y="27991"/>
                        </a:cubicBezTo>
                        <a:lnTo>
                          <a:pt x="1371600" y="46653"/>
                        </a:lnTo>
                        <a:cubicBezTo>
                          <a:pt x="1782189" y="67709"/>
                          <a:pt x="1614306" y="57234"/>
                          <a:pt x="1875453" y="74645"/>
                        </a:cubicBezTo>
                        <a:cubicBezTo>
                          <a:pt x="1894114" y="77755"/>
                          <a:pt x="1912626" y="81960"/>
                          <a:pt x="1931437" y="83975"/>
                        </a:cubicBezTo>
                        <a:cubicBezTo>
                          <a:pt x="1999753" y="91294"/>
                          <a:pt x="2136710" y="102636"/>
                          <a:pt x="2136710" y="102636"/>
                        </a:cubicBezTo>
                        <a:cubicBezTo>
                          <a:pt x="2193848" y="116921"/>
                          <a:pt x="2211224" y="122319"/>
                          <a:pt x="2286000" y="130628"/>
                        </a:cubicBezTo>
                        <a:cubicBezTo>
                          <a:pt x="2313992" y="133738"/>
                          <a:pt x="2342156" y="135566"/>
                          <a:pt x="2369976" y="139959"/>
                        </a:cubicBezTo>
                        <a:cubicBezTo>
                          <a:pt x="2401306" y="144906"/>
                          <a:pt x="2431883" y="154134"/>
                          <a:pt x="2463282" y="158620"/>
                        </a:cubicBezTo>
                        <a:lnTo>
                          <a:pt x="2528596" y="167951"/>
                        </a:lnTo>
                        <a:cubicBezTo>
                          <a:pt x="2557816" y="177691"/>
                          <a:pt x="2590875" y="190301"/>
                          <a:pt x="2621902" y="195942"/>
                        </a:cubicBezTo>
                        <a:cubicBezTo>
                          <a:pt x="2650552" y="201151"/>
                          <a:pt x="2694662" y="203400"/>
                          <a:pt x="2724539" y="214604"/>
                        </a:cubicBezTo>
                        <a:cubicBezTo>
                          <a:pt x="2737562" y="219488"/>
                          <a:pt x="2748666" y="228867"/>
                          <a:pt x="2761861" y="233265"/>
                        </a:cubicBezTo>
                        <a:cubicBezTo>
                          <a:pt x="2786192" y="241375"/>
                          <a:pt x="2836506" y="251926"/>
                          <a:pt x="2836506" y="251926"/>
                        </a:cubicBezTo>
                        <a:cubicBezTo>
                          <a:pt x="2913159" y="290251"/>
                          <a:pt x="2829895" y="250820"/>
                          <a:pt x="2929812" y="289249"/>
                        </a:cubicBezTo>
                        <a:cubicBezTo>
                          <a:pt x="2951920" y="297752"/>
                          <a:pt x="2972488" y="310274"/>
                          <a:pt x="2995127" y="317240"/>
                        </a:cubicBezTo>
                        <a:cubicBezTo>
                          <a:pt x="3013209" y="322804"/>
                          <a:pt x="3032559" y="322861"/>
                          <a:pt x="3051110" y="326571"/>
                        </a:cubicBezTo>
                        <a:cubicBezTo>
                          <a:pt x="3063685" y="329086"/>
                          <a:pt x="3076193" y="332077"/>
                          <a:pt x="3088433" y="335902"/>
                        </a:cubicBezTo>
                        <a:cubicBezTo>
                          <a:pt x="3238966" y="382943"/>
                          <a:pt x="3152341" y="363612"/>
                          <a:pt x="3247053" y="382555"/>
                        </a:cubicBezTo>
                        <a:cubicBezTo>
                          <a:pt x="3352549" y="435302"/>
                          <a:pt x="3200948" y="364076"/>
                          <a:pt x="3340359" y="410547"/>
                        </a:cubicBezTo>
                        <a:cubicBezTo>
                          <a:pt x="3350998" y="414093"/>
                          <a:pt x="3357712" y="425662"/>
                          <a:pt x="3368351" y="429208"/>
                        </a:cubicBezTo>
                        <a:cubicBezTo>
                          <a:pt x="3386299" y="435190"/>
                          <a:pt x="3405784" y="434828"/>
                          <a:pt x="3424335" y="438538"/>
                        </a:cubicBezTo>
                        <a:cubicBezTo>
                          <a:pt x="3480227" y="449716"/>
                          <a:pt x="3446719" y="446000"/>
                          <a:pt x="3508310" y="466530"/>
                        </a:cubicBezTo>
                        <a:cubicBezTo>
                          <a:pt x="3546034" y="479105"/>
                          <a:pt x="3551589" y="474092"/>
                          <a:pt x="3592286" y="485191"/>
                        </a:cubicBezTo>
                        <a:cubicBezTo>
                          <a:pt x="3611263" y="490367"/>
                          <a:pt x="3630294" y="495864"/>
                          <a:pt x="3648269" y="503853"/>
                        </a:cubicBezTo>
                        <a:cubicBezTo>
                          <a:pt x="3723340" y="537219"/>
                          <a:pt x="3623746" y="511113"/>
                          <a:pt x="3713584" y="531845"/>
                        </a:cubicBezTo>
                        <a:lnTo>
                          <a:pt x="3797559" y="550506"/>
                        </a:lnTo>
                        <a:cubicBezTo>
                          <a:pt x="3836049" y="558754"/>
                          <a:pt x="3845595" y="558898"/>
                          <a:pt x="3881535" y="569167"/>
                        </a:cubicBezTo>
                        <a:cubicBezTo>
                          <a:pt x="3890992" y="571869"/>
                          <a:pt x="3899926" y="576364"/>
                          <a:pt x="3909527" y="578498"/>
                        </a:cubicBezTo>
                        <a:cubicBezTo>
                          <a:pt x="3927995" y="582602"/>
                          <a:pt x="3965510" y="587828"/>
                          <a:pt x="3965510" y="587828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chemeClr val="accent5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ko-KR" alt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굴림" pitchFamily="50" charset="-127"/>
                    </a:endParaRPr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DEBCAA3A-06B2-3FDF-A4A0-2939AF9D680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27218" y="4649840"/>
                    <a:ext cx="635631" cy="314422"/>
                  </a:xfrm>
                  <a:custGeom>
                    <a:avLst/>
                    <a:gdLst>
                      <a:gd name="connsiteX0" fmla="*/ 0 w 2621902"/>
                      <a:gd name="connsiteY0" fmla="*/ 1296955 h 1296955"/>
                      <a:gd name="connsiteX1" fmla="*/ 615820 w 2621902"/>
                      <a:gd name="connsiteY1" fmla="*/ 1278294 h 1296955"/>
                      <a:gd name="connsiteX2" fmla="*/ 662473 w 2621902"/>
                      <a:gd name="connsiteY2" fmla="*/ 1268964 h 1296955"/>
                      <a:gd name="connsiteX3" fmla="*/ 774441 w 2621902"/>
                      <a:gd name="connsiteY3" fmla="*/ 1259633 h 1296955"/>
                      <a:gd name="connsiteX4" fmla="*/ 858416 w 2621902"/>
                      <a:gd name="connsiteY4" fmla="*/ 1240972 h 1296955"/>
                      <a:gd name="connsiteX5" fmla="*/ 933061 w 2621902"/>
                      <a:gd name="connsiteY5" fmla="*/ 1222311 h 1296955"/>
                      <a:gd name="connsiteX6" fmla="*/ 1017037 w 2621902"/>
                      <a:gd name="connsiteY6" fmla="*/ 1194319 h 1296955"/>
                      <a:gd name="connsiteX7" fmla="*/ 1045028 w 2621902"/>
                      <a:gd name="connsiteY7" fmla="*/ 1184988 h 1296955"/>
                      <a:gd name="connsiteX8" fmla="*/ 1119673 w 2621902"/>
                      <a:gd name="connsiteY8" fmla="*/ 1166327 h 1296955"/>
                      <a:gd name="connsiteX9" fmla="*/ 1156996 w 2621902"/>
                      <a:gd name="connsiteY9" fmla="*/ 1156996 h 1296955"/>
                      <a:gd name="connsiteX10" fmla="*/ 1203649 w 2621902"/>
                      <a:gd name="connsiteY10" fmla="*/ 1147666 h 1296955"/>
                      <a:gd name="connsiteX11" fmla="*/ 1240971 w 2621902"/>
                      <a:gd name="connsiteY11" fmla="*/ 1129004 h 1296955"/>
                      <a:gd name="connsiteX12" fmla="*/ 1343608 w 2621902"/>
                      <a:gd name="connsiteY12" fmla="*/ 1101013 h 1296955"/>
                      <a:gd name="connsiteX13" fmla="*/ 1399592 w 2621902"/>
                      <a:gd name="connsiteY13" fmla="*/ 1082351 h 1296955"/>
                      <a:gd name="connsiteX14" fmla="*/ 1502228 w 2621902"/>
                      <a:gd name="connsiteY14" fmla="*/ 1063690 h 1296955"/>
                      <a:gd name="connsiteX15" fmla="*/ 1595535 w 2621902"/>
                      <a:gd name="connsiteY15" fmla="*/ 1035698 h 1296955"/>
                      <a:gd name="connsiteX16" fmla="*/ 1688841 w 2621902"/>
                      <a:gd name="connsiteY16" fmla="*/ 998376 h 1296955"/>
                      <a:gd name="connsiteX17" fmla="*/ 1716832 w 2621902"/>
                      <a:gd name="connsiteY17" fmla="*/ 979715 h 1296955"/>
                      <a:gd name="connsiteX18" fmla="*/ 1810139 w 2621902"/>
                      <a:gd name="connsiteY18" fmla="*/ 905070 h 1296955"/>
                      <a:gd name="connsiteX19" fmla="*/ 1884784 w 2621902"/>
                      <a:gd name="connsiteY19" fmla="*/ 849086 h 1296955"/>
                      <a:gd name="connsiteX20" fmla="*/ 2015412 w 2621902"/>
                      <a:gd name="connsiteY20" fmla="*/ 755780 h 1296955"/>
                      <a:gd name="connsiteX21" fmla="*/ 2071396 w 2621902"/>
                      <a:gd name="connsiteY21" fmla="*/ 690466 h 1296955"/>
                      <a:gd name="connsiteX22" fmla="*/ 2090057 w 2621902"/>
                      <a:gd name="connsiteY22" fmla="*/ 671804 h 1296955"/>
                      <a:gd name="connsiteX23" fmla="*/ 2136710 w 2621902"/>
                      <a:gd name="connsiteY23" fmla="*/ 643813 h 1296955"/>
                      <a:gd name="connsiteX24" fmla="*/ 2211355 w 2621902"/>
                      <a:gd name="connsiteY24" fmla="*/ 559837 h 1296955"/>
                      <a:gd name="connsiteX25" fmla="*/ 2239347 w 2621902"/>
                      <a:gd name="connsiteY25" fmla="*/ 522515 h 1296955"/>
                      <a:gd name="connsiteX26" fmla="*/ 2304661 w 2621902"/>
                      <a:gd name="connsiteY26" fmla="*/ 466531 h 1296955"/>
                      <a:gd name="connsiteX27" fmla="*/ 2341984 w 2621902"/>
                      <a:gd name="connsiteY27" fmla="*/ 410547 h 1296955"/>
                      <a:gd name="connsiteX28" fmla="*/ 2369975 w 2621902"/>
                      <a:gd name="connsiteY28" fmla="*/ 391886 h 1296955"/>
                      <a:gd name="connsiteX29" fmla="*/ 2425959 w 2621902"/>
                      <a:gd name="connsiteY29" fmla="*/ 335902 h 1296955"/>
                      <a:gd name="connsiteX30" fmla="*/ 2491273 w 2621902"/>
                      <a:gd name="connsiteY30" fmla="*/ 242596 h 1296955"/>
                      <a:gd name="connsiteX31" fmla="*/ 2537926 w 2621902"/>
                      <a:gd name="connsiteY31" fmla="*/ 195943 h 1296955"/>
                      <a:gd name="connsiteX32" fmla="*/ 2556588 w 2621902"/>
                      <a:gd name="connsiteY32" fmla="*/ 139960 h 1296955"/>
                      <a:gd name="connsiteX33" fmla="*/ 2575249 w 2621902"/>
                      <a:gd name="connsiteY33" fmla="*/ 102637 h 1296955"/>
                      <a:gd name="connsiteX34" fmla="*/ 2593910 w 2621902"/>
                      <a:gd name="connsiteY34" fmla="*/ 37323 h 1296955"/>
                      <a:gd name="connsiteX35" fmla="*/ 2621902 w 2621902"/>
                      <a:gd name="connsiteY35" fmla="*/ 0 h 1296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621902" h="1296955">
                        <a:moveTo>
                          <a:pt x="0" y="1296955"/>
                        </a:moveTo>
                        <a:lnTo>
                          <a:pt x="615820" y="1278294"/>
                        </a:lnTo>
                        <a:cubicBezTo>
                          <a:pt x="631665" y="1277625"/>
                          <a:pt x="646723" y="1270817"/>
                          <a:pt x="662473" y="1268964"/>
                        </a:cubicBezTo>
                        <a:cubicBezTo>
                          <a:pt x="699669" y="1264588"/>
                          <a:pt x="737118" y="1262743"/>
                          <a:pt x="774441" y="1259633"/>
                        </a:cubicBezTo>
                        <a:cubicBezTo>
                          <a:pt x="903709" y="1227314"/>
                          <a:pt x="704506" y="1276489"/>
                          <a:pt x="858416" y="1240972"/>
                        </a:cubicBezTo>
                        <a:cubicBezTo>
                          <a:pt x="883407" y="1235205"/>
                          <a:pt x="908179" y="1228531"/>
                          <a:pt x="933061" y="1222311"/>
                        </a:cubicBezTo>
                        <a:cubicBezTo>
                          <a:pt x="995147" y="1191267"/>
                          <a:pt x="944684" y="1212407"/>
                          <a:pt x="1017037" y="1194319"/>
                        </a:cubicBezTo>
                        <a:cubicBezTo>
                          <a:pt x="1026578" y="1191934"/>
                          <a:pt x="1035539" y="1187576"/>
                          <a:pt x="1045028" y="1184988"/>
                        </a:cubicBezTo>
                        <a:cubicBezTo>
                          <a:pt x="1069772" y="1178240"/>
                          <a:pt x="1094791" y="1172547"/>
                          <a:pt x="1119673" y="1166327"/>
                        </a:cubicBezTo>
                        <a:cubicBezTo>
                          <a:pt x="1132114" y="1163217"/>
                          <a:pt x="1144421" y="1159511"/>
                          <a:pt x="1156996" y="1156996"/>
                        </a:cubicBezTo>
                        <a:lnTo>
                          <a:pt x="1203649" y="1147666"/>
                        </a:lnTo>
                        <a:cubicBezTo>
                          <a:pt x="1216090" y="1141445"/>
                          <a:pt x="1227899" y="1133757"/>
                          <a:pt x="1240971" y="1129004"/>
                        </a:cubicBezTo>
                        <a:cubicBezTo>
                          <a:pt x="1305808" y="1105427"/>
                          <a:pt x="1291573" y="1116624"/>
                          <a:pt x="1343608" y="1101013"/>
                        </a:cubicBezTo>
                        <a:cubicBezTo>
                          <a:pt x="1362449" y="1095361"/>
                          <a:pt x="1380508" y="1087122"/>
                          <a:pt x="1399592" y="1082351"/>
                        </a:cubicBezTo>
                        <a:cubicBezTo>
                          <a:pt x="1435056" y="1073485"/>
                          <a:pt x="1467338" y="1074157"/>
                          <a:pt x="1502228" y="1063690"/>
                        </a:cubicBezTo>
                        <a:cubicBezTo>
                          <a:pt x="1624981" y="1026864"/>
                          <a:pt x="1474342" y="1059937"/>
                          <a:pt x="1595535" y="1035698"/>
                        </a:cubicBezTo>
                        <a:cubicBezTo>
                          <a:pt x="1713098" y="965160"/>
                          <a:pt x="1574288" y="1041333"/>
                          <a:pt x="1688841" y="998376"/>
                        </a:cubicBezTo>
                        <a:cubicBezTo>
                          <a:pt x="1699341" y="994439"/>
                          <a:pt x="1707944" y="986552"/>
                          <a:pt x="1716832" y="979715"/>
                        </a:cubicBezTo>
                        <a:cubicBezTo>
                          <a:pt x="1748402" y="955430"/>
                          <a:pt x="1778699" y="929523"/>
                          <a:pt x="1810139" y="905070"/>
                        </a:cubicBezTo>
                        <a:cubicBezTo>
                          <a:pt x="1834690" y="885975"/>
                          <a:pt x="1858905" y="866338"/>
                          <a:pt x="1884784" y="849086"/>
                        </a:cubicBezTo>
                        <a:cubicBezTo>
                          <a:pt x="1921125" y="824858"/>
                          <a:pt x="1985951" y="783137"/>
                          <a:pt x="2015412" y="755780"/>
                        </a:cubicBezTo>
                        <a:cubicBezTo>
                          <a:pt x="2036425" y="736268"/>
                          <a:pt x="2052346" y="711898"/>
                          <a:pt x="2071396" y="690466"/>
                        </a:cubicBezTo>
                        <a:cubicBezTo>
                          <a:pt x="2077240" y="683891"/>
                          <a:pt x="2082899" y="676917"/>
                          <a:pt x="2090057" y="671804"/>
                        </a:cubicBezTo>
                        <a:cubicBezTo>
                          <a:pt x="2104814" y="661263"/>
                          <a:pt x="2121159" y="653143"/>
                          <a:pt x="2136710" y="643813"/>
                        </a:cubicBezTo>
                        <a:cubicBezTo>
                          <a:pt x="2262580" y="486474"/>
                          <a:pt x="2091431" y="696892"/>
                          <a:pt x="2211355" y="559837"/>
                        </a:cubicBezTo>
                        <a:cubicBezTo>
                          <a:pt x="2221595" y="548134"/>
                          <a:pt x="2228351" y="533511"/>
                          <a:pt x="2239347" y="522515"/>
                        </a:cubicBezTo>
                        <a:cubicBezTo>
                          <a:pt x="2283170" y="478692"/>
                          <a:pt x="2269114" y="512234"/>
                          <a:pt x="2304661" y="466531"/>
                        </a:cubicBezTo>
                        <a:cubicBezTo>
                          <a:pt x="2318431" y="448827"/>
                          <a:pt x="2327215" y="427426"/>
                          <a:pt x="2341984" y="410547"/>
                        </a:cubicBezTo>
                        <a:cubicBezTo>
                          <a:pt x="2349368" y="402108"/>
                          <a:pt x="2361594" y="399336"/>
                          <a:pt x="2369975" y="391886"/>
                        </a:cubicBezTo>
                        <a:cubicBezTo>
                          <a:pt x="2389700" y="374353"/>
                          <a:pt x="2408304" y="355518"/>
                          <a:pt x="2425959" y="335902"/>
                        </a:cubicBezTo>
                        <a:cubicBezTo>
                          <a:pt x="2464169" y="293447"/>
                          <a:pt x="2449997" y="293045"/>
                          <a:pt x="2491273" y="242596"/>
                        </a:cubicBezTo>
                        <a:cubicBezTo>
                          <a:pt x="2505199" y="225575"/>
                          <a:pt x="2537926" y="195943"/>
                          <a:pt x="2537926" y="195943"/>
                        </a:cubicBezTo>
                        <a:cubicBezTo>
                          <a:pt x="2544147" y="177282"/>
                          <a:pt x="2549282" y="158224"/>
                          <a:pt x="2556588" y="139960"/>
                        </a:cubicBezTo>
                        <a:cubicBezTo>
                          <a:pt x="2561754" y="127045"/>
                          <a:pt x="2570365" y="115661"/>
                          <a:pt x="2575249" y="102637"/>
                        </a:cubicBezTo>
                        <a:cubicBezTo>
                          <a:pt x="2584221" y="78712"/>
                          <a:pt x="2582628" y="59887"/>
                          <a:pt x="2593910" y="37323"/>
                        </a:cubicBezTo>
                        <a:cubicBezTo>
                          <a:pt x="2604461" y="16221"/>
                          <a:pt x="2608780" y="13122"/>
                          <a:pt x="2621902" y="0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ko-KR" alt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굴림" pitchFamily="50" charset="-127"/>
                    </a:endParaRPr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E1AB8254-4848-5463-D444-060144EB26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29480" y="4966524"/>
                    <a:ext cx="674085" cy="269182"/>
                  </a:xfrm>
                  <a:custGeom>
                    <a:avLst/>
                    <a:gdLst>
                      <a:gd name="connsiteX0" fmla="*/ 0 w 2780523"/>
                      <a:gd name="connsiteY0" fmla="*/ 0 h 1110343"/>
                      <a:gd name="connsiteX1" fmla="*/ 307911 w 2780523"/>
                      <a:gd name="connsiteY1" fmla="*/ 9331 h 1110343"/>
                      <a:gd name="connsiteX2" fmla="*/ 373225 w 2780523"/>
                      <a:gd name="connsiteY2" fmla="*/ 18661 h 1110343"/>
                      <a:gd name="connsiteX3" fmla="*/ 466531 w 2780523"/>
                      <a:gd name="connsiteY3" fmla="*/ 27992 h 1110343"/>
                      <a:gd name="connsiteX4" fmla="*/ 541176 w 2780523"/>
                      <a:gd name="connsiteY4" fmla="*/ 46653 h 1110343"/>
                      <a:gd name="connsiteX5" fmla="*/ 643813 w 2780523"/>
                      <a:gd name="connsiteY5" fmla="*/ 65314 h 1110343"/>
                      <a:gd name="connsiteX6" fmla="*/ 690466 w 2780523"/>
                      <a:gd name="connsiteY6" fmla="*/ 74645 h 1110343"/>
                      <a:gd name="connsiteX7" fmla="*/ 765111 w 2780523"/>
                      <a:gd name="connsiteY7" fmla="*/ 83976 h 1110343"/>
                      <a:gd name="connsiteX8" fmla="*/ 811764 w 2780523"/>
                      <a:gd name="connsiteY8" fmla="*/ 93306 h 1110343"/>
                      <a:gd name="connsiteX9" fmla="*/ 867747 w 2780523"/>
                      <a:gd name="connsiteY9" fmla="*/ 102637 h 1110343"/>
                      <a:gd name="connsiteX10" fmla="*/ 1073021 w 2780523"/>
                      <a:gd name="connsiteY10" fmla="*/ 149290 h 1110343"/>
                      <a:gd name="connsiteX11" fmla="*/ 1166327 w 2780523"/>
                      <a:gd name="connsiteY11" fmla="*/ 177282 h 1110343"/>
                      <a:gd name="connsiteX12" fmla="*/ 1278294 w 2780523"/>
                      <a:gd name="connsiteY12" fmla="*/ 214604 h 1110343"/>
                      <a:gd name="connsiteX13" fmla="*/ 1324947 w 2780523"/>
                      <a:gd name="connsiteY13" fmla="*/ 223935 h 1110343"/>
                      <a:gd name="connsiteX14" fmla="*/ 1362270 w 2780523"/>
                      <a:gd name="connsiteY14" fmla="*/ 242596 h 1110343"/>
                      <a:gd name="connsiteX15" fmla="*/ 1408923 w 2780523"/>
                      <a:gd name="connsiteY15" fmla="*/ 251927 h 1110343"/>
                      <a:gd name="connsiteX16" fmla="*/ 1436915 w 2780523"/>
                      <a:gd name="connsiteY16" fmla="*/ 261257 h 1110343"/>
                      <a:gd name="connsiteX17" fmla="*/ 1511560 w 2780523"/>
                      <a:gd name="connsiteY17" fmla="*/ 289249 h 1110343"/>
                      <a:gd name="connsiteX18" fmla="*/ 1623527 w 2780523"/>
                      <a:gd name="connsiteY18" fmla="*/ 326572 h 1110343"/>
                      <a:gd name="connsiteX19" fmla="*/ 1679511 w 2780523"/>
                      <a:gd name="connsiteY19" fmla="*/ 354563 h 1110343"/>
                      <a:gd name="connsiteX20" fmla="*/ 1707502 w 2780523"/>
                      <a:gd name="connsiteY20" fmla="*/ 363894 h 1110343"/>
                      <a:gd name="connsiteX21" fmla="*/ 1744825 w 2780523"/>
                      <a:gd name="connsiteY21" fmla="*/ 382555 h 1110343"/>
                      <a:gd name="connsiteX22" fmla="*/ 1810139 w 2780523"/>
                      <a:gd name="connsiteY22" fmla="*/ 410547 h 1110343"/>
                      <a:gd name="connsiteX23" fmla="*/ 1866123 w 2780523"/>
                      <a:gd name="connsiteY23" fmla="*/ 438539 h 1110343"/>
                      <a:gd name="connsiteX24" fmla="*/ 1912776 w 2780523"/>
                      <a:gd name="connsiteY24" fmla="*/ 457200 h 1110343"/>
                      <a:gd name="connsiteX25" fmla="*/ 1950098 w 2780523"/>
                      <a:gd name="connsiteY25" fmla="*/ 485192 h 1110343"/>
                      <a:gd name="connsiteX26" fmla="*/ 2006082 w 2780523"/>
                      <a:gd name="connsiteY26" fmla="*/ 503853 h 1110343"/>
                      <a:gd name="connsiteX27" fmla="*/ 2062066 w 2780523"/>
                      <a:gd name="connsiteY27" fmla="*/ 531845 h 1110343"/>
                      <a:gd name="connsiteX28" fmla="*/ 2108719 w 2780523"/>
                      <a:gd name="connsiteY28" fmla="*/ 550506 h 1110343"/>
                      <a:gd name="connsiteX29" fmla="*/ 2164702 w 2780523"/>
                      <a:gd name="connsiteY29" fmla="*/ 578498 h 1110343"/>
                      <a:gd name="connsiteX30" fmla="*/ 2211356 w 2780523"/>
                      <a:gd name="connsiteY30" fmla="*/ 597159 h 1110343"/>
                      <a:gd name="connsiteX31" fmla="*/ 2258009 w 2780523"/>
                      <a:gd name="connsiteY31" fmla="*/ 625151 h 1110343"/>
                      <a:gd name="connsiteX32" fmla="*/ 2286000 w 2780523"/>
                      <a:gd name="connsiteY32" fmla="*/ 643812 h 1110343"/>
                      <a:gd name="connsiteX33" fmla="*/ 2332654 w 2780523"/>
                      <a:gd name="connsiteY33" fmla="*/ 662474 h 1110343"/>
                      <a:gd name="connsiteX34" fmla="*/ 2397968 w 2780523"/>
                      <a:gd name="connsiteY34" fmla="*/ 690465 h 1110343"/>
                      <a:gd name="connsiteX35" fmla="*/ 2425960 w 2780523"/>
                      <a:gd name="connsiteY35" fmla="*/ 709127 h 1110343"/>
                      <a:gd name="connsiteX36" fmla="*/ 2444621 w 2780523"/>
                      <a:gd name="connsiteY36" fmla="*/ 746449 h 1110343"/>
                      <a:gd name="connsiteX37" fmla="*/ 2491274 w 2780523"/>
                      <a:gd name="connsiteY37" fmla="*/ 811763 h 1110343"/>
                      <a:gd name="connsiteX38" fmla="*/ 2509935 w 2780523"/>
                      <a:gd name="connsiteY38" fmla="*/ 830425 h 1110343"/>
                      <a:gd name="connsiteX39" fmla="*/ 2528596 w 2780523"/>
                      <a:gd name="connsiteY39" fmla="*/ 858416 h 1110343"/>
                      <a:gd name="connsiteX40" fmla="*/ 2547258 w 2780523"/>
                      <a:gd name="connsiteY40" fmla="*/ 877078 h 1110343"/>
                      <a:gd name="connsiteX41" fmla="*/ 2565919 w 2780523"/>
                      <a:gd name="connsiteY41" fmla="*/ 905069 h 1110343"/>
                      <a:gd name="connsiteX42" fmla="*/ 2612572 w 2780523"/>
                      <a:gd name="connsiteY42" fmla="*/ 942392 h 1110343"/>
                      <a:gd name="connsiteX43" fmla="*/ 2649894 w 2780523"/>
                      <a:gd name="connsiteY43" fmla="*/ 989045 h 1110343"/>
                      <a:gd name="connsiteX44" fmla="*/ 2705878 w 2780523"/>
                      <a:gd name="connsiteY44" fmla="*/ 1035698 h 1110343"/>
                      <a:gd name="connsiteX45" fmla="*/ 2733870 w 2780523"/>
                      <a:gd name="connsiteY45" fmla="*/ 1063690 h 1110343"/>
                      <a:gd name="connsiteX46" fmla="*/ 2780523 w 2780523"/>
                      <a:gd name="connsiteY46" fmla="*/ 1110343 h 1110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2780523" h="1110343">
                        <a:moveTo>
                          <a:pt x="0" y="0"/>
                        </a:moveTo>
                        <a:lnTo>
                          <a:pt x="307911" y="9331"/>
                        </a:lnTo>
                        <a:cubicBezTo>
                          <a:pt x="329876" y="10429"/>
                          <a:pt x="351383" y="16091"/>
                          <a:pt x="373225" y="18661"/>
                        </a:cubicBezTo>
                        <a:cubicBezTo>
                          <a:pt x="404268" y="22313"/>
                          <a:pt x="435429" y="24882"/>
                          <a:pt x="466531" y="27992"/>
                        </a:cubicBezTo>
                        <a:lnTo>
                          <a:pt x="541176" y="46653"/>
                        </a:lnTo>
                        <a:cubicBezTo>
                          <a:pt x="584002" y="56536"/>
                          <a:pt x="598881" y="57145"/>
                          <a:pt x="643813" y="65314"/>
                        </a:cubicBezTo>
                        <a:cubicBezTo>
                          <a:pt x="659416" y="68151"/>
                          <a:pt x="674791" y="72233"/>
                          <a:pt x="690466" y="74645"/>
                        </a:cubicBezTo>
                        <a:cubicBezTo>
                          <a:pt x="715250" y="78458"/>
                          <a:pt x="740327" y="80163"/>
                          <a:pt x="765111" y="83976"/>
                        </a:cubicBezTo>
                        <a:cubicBezTo>
                          <a:pt x="780786" y="86387"/>
                          <a:pt x="796161" y="90469"/>
                          <a:pt x="811764" y="93306"/>
                        </a:cubicBezTo>
                        <a:cubicBezTo>
                          <a:pt x="830377" y="96690"/>
                          <a:pt x="849331" y="98304"/>
                          <a:pt x="867747" y="102637"/>
                        </a:cubicBezTo>
                        <a:cubicBezTo>
                          <a:pt x="1099241" y="157107"/>
                          <a:pt x="842036" y="107293"/>
                          <a:pt x="1073021" y="149290"/>
                        </a:cubicBezTo>
                        <a:cubicBezTo>
                          <a:pt x="1139465" y="182512"/>
                          <a:pt x="1080028" y="157367"/>
                          <a:pt x="1166327" y="177282"/>
                        </a:cubicBezTo>
                        <a:cubicBezTo>
                          <a:pt x="1315274" y="211655"/>
                          <a:pt x="1160666" y="179315"/>
                          <a:pt x="1278294" y="214604"/>
                        </a:cubicBezTo>
                        <a:cubicBezTo>
                          <a:pt x="1293484" y="219161"/>
                          <a:pt x="1309396" y="220825"/>
                          <a:pt x="1324947" y="223935"/>
                        </a:cubicBezTo>
                        <a:cubicBezTo>
                          <a:pt x="1337388" y="230155"/>
                          <a:pt x="1349074" y="238197"/>
                          <a:pt x="1362270" y="242596"/>
                        </a:cubicBezTo>
                        <a:cubicBezTo>
                          <a:pt x="1377315" y="247611"/>
                          <a:pt x="1393538" y="248081"/>
                          <a:pt x="1408923" y="251927"/>
                        </a:cubicBezTo>
                        <a:cubicBezTo>
                          <a:pt x="1418465" y="254312"/>
                          <a:pt x="1427584" y="258147"/>
                          <a:pt x="1436915" y="261257"/>
                        </a:cubicBezTo>
                        <a:cubicBezTo>
                          <a:pt x="1500117" y="303391"/>
                          <a:pt x="1422778" y="256964"/>
                          <a:pt x="1511560" y="289249"/>
                        </a:cubicBezTo>
                        <a:cubicBezTo>
                          <a:pt x="1634937" y="334114"/>
                          <a:pt x="1501196" y="306183"/>
                          <a:pt x="1623527" y="326572"/>
                        </a:cubicBezTo>
                        <a:cubicBezTo>
                          <a:pt x="1642188" y="335902"/>
                          <a:pt x="1660445" y="346089"/>
                          <a:pt x="1679511" y="354563"/>
                        </a:cubicBezTo>
                        <a:cubicBezTo>
                          <a:pt x="1688498" y="358557"/>
                          <a:pt x="1698462" y="360020"/>
                          <a:pt x="1707502" y="363894"/>
                        </a:cubicBezTo>
                        <a:cubicBezTo>
                          <a:pt x="1720287" y="369373"/>
                          <a:pt x="1732162" y="376799"/>
                          <a:pt x="1744825" y="382555"/>
                        </a:cubicBezTo>
                        <a:cubicBezTo>
                          <a:pt x="1766388" y="392357"/>
                          <a:pt x="1788633" y="400621"/>
                          <a:pt x="1810139" y="410547"/>
                        </a:cubicBezTo>
                        <a:cubicBezTo>
                          <a:pt x="1829083" y="419290"/>
                          <a:pt x="1847129" y="429905"/>
                          <a:pt x="1866123" y="438539"/>
                        </a:cubicBezTo>
                        <a:cubicBezTo>
                          <a:pt x="1881371" y="445470"/>
                          <a:pt x="1898135" y="449066"/>
                          <a:pt x="1912776" y="457200"/>
                        </a:cubicBezTo>
                        <a:cubicBezTo>
                          <a:pt x="1926370" y="464752"/>
                          <a:pt x="1936189" y="478237"/>
                          <a:pt x="1950098" y="485192"/>
                        </a:cubicBezTo>
                        <a:cubicBezTo>
                          <a:pt x="1967692" y="493989"/>
                          <a:pt x="1987924" y="496287"/>
                          <a:pt x="2006082" y="503853"/>
                        </a:cubicBezTo>
                        <a:cubicBezTo>
                          <a:pt x="2025341" y="511878"/>
                          <a:pt x="2043072" y="523211"/>
                          <a:pt x="2062066" y="531845"/>
                        </a:cubicBezTo>
                        <a:cubicBezTo>
                          <a:pt x="2077314" y="538776"/>
                          <a:pt x="2093471" y="543575"/>
                          <a:pt x="2108719" y="550506"/>
                        </a:cubicBezTo>
                        <a:cubicBezTo>
                          <a:pt x="2127713" y="559140"/>
                          <a:pt x="2145708" y="569865"/>
                          <a:pt x="2164702" y="578498"/>
                        </a:cubicBezTo>
                        <a:cubicBezTo>
                          <a:pt x="2179950" y="585429"/>
                          <a:pt x="2196375" y="589669"/>
                          <a:pt x="2211356" y="597159"/>
                        </a:cubicBezTo>
                        <a:cubicBezTo>
                          <a:pt x="2227577" y="605269"/>
                          <a:pt x="2242630" y="615539"/>
                          <a:pt x="2258009" y="625151"/>
                        </a:cubicBezTo>
                        <a:cubicBezTo>
                          <a:pt x="2267518" y="631094"/>
                          <a:pt x="2275970" y="638797"/>
                          <a:pt x="2286000" y="643812"/>
                        </a:cubicBezTo>
                        <a:cubicBezTo>
                          <a:pt x="2300981" y="651303"/>
                          <a:pt x="2317673" y="654983"/>
                          <a:pt x="2332654" y="662474"/>
                        </a:cubicBezTo>
                        <a:cubicBezTo>
                          <a:pt x="2397087" y="694691"/>
                          <a:pt x="2320294" y="671048"/>
                          <a:pt x="2397968" y="690465"/>
                        </a:cubicBezTo>
                        <a:cubicBezTo>
                          <a:pt x="2407299" y="696686"/>
                          <a:pt x="2418781" y="700512"/>
                          <a:pt x="2425960" y="709127"/>
                        </a:cubicBezTo>
                        <a:cubicBezTo>
                          <a:pt x="2434864" y="719812"/>
                          <a:pt x="2437720" y="734373"/>
                          <a:pt x="2444621" y="746449"/>
                        </a:cubicBezTo>
                        <a:cubicBezTo>
                          <a:pt x="2453437" y="761878"/>
                          <a:pt x="2482167" y="800835"/>
                          <a:pt x="2491274" y="811763"/>
                        </a:cubicBezTo>
                        <a:cubicBezTo>
                          <a:pt x="2496906" y="818521"/>
                          <a:pt x="2504440" y="823556"/>
                          <a:pt x="2509935" y="830425"/>
                        </a:cubicBezTo>
                        <a:cubicBezTo>
                          <a:pt x="2516940" y="839181"/>
                          <a:pt x="2521591" y="849660"/>
                          <a:pt x="2528596" y="858416"/>
                        </a:cubicBezTo>
                        <a:cubicBezTo>
                          <a:pt x="2534092" y="865286"/>
                          <a:pt x="2541762" y="870208"/>
                          <a:pt x="2547258" y="877078"/>
                        </a:cubicBezTo>
                        <a:cubicBezTo>
                          <a:pt x="2554263" y="885834"/>
                          <a:pt x="2558914" y="896313"/>
                          <a:pt x="2565919" y="905069"/>
                        </a:cubicBezTo>
                        <a:cubicBezTo>
                          <a:pt x="2602859" y="951244"/>
                          <a:pt x="2564067" y="893887"/>
                          <a:pt x="2612572" y="942392"/>
                        </a:cubicBezTo>
                        <a:cubicBezTo>
                          <a:pt x="2626654" y="956474"/>
                          <a:pt x="2636780" y="974057"/>
                          <a:pt x="2649894" y="989045"/>
                        </a:cubicBezTo>
                        <a:cubicBezTo>
                          <a:pt x="2693929" y="1039371"/>
                          <a:pt x="2660012" y="997476"/>
                          <a:pt x="2705878" y="1035698"/>
                        </a:cubicBezTo>
                        <a:cubicBezTo>
                          <a:pt x="2716015" y="1044146"/>
                          <a:pt x="2723851" y="1055102"/>
                          <a:pt x="2733870" y="1063690"/>
                        </a:cubicBezTo>
                        <a:cubicBezTo>
                          <a:pt x="2780776" y="1103896"/>
                          <a:pt x="2762439" y="1074177"/>
                          <a:pt x="2780523" y="1110343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7030A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ko-KR" alt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굴림" pitchFamily="50" charset="-127"/>
                    </a:endParaRPr>
                  </a:p>
                </p:txBody>
              </p:sp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1B7AA2BF-533D-5509-171C-0496B7F128E2}"/>
                      </a:ext>
                    </a:extLst>
                  </p:cNvPr>
                  <p:cNvSpPr txBox="1"/>
                  <p:nvPr/>
                </p:nvSpPr>
                <p:spPr>
                  <a:xfrm>
                    <a:off x="7301693" y="5131323"/>
                    <a:ext cx="380232" cy="26161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r"/>
                    <a:r>
                      <a:rPr lang="en-US" altLang="ko-KR" sz="1100" b="1">
                        <a:solidFill>
                          <a:schemeClr val="accent5"/>
                        </a:solidFill>
                      </a:rPr>
                      <a:t>0.2</a:t>
                    </a:r>
                    <a:endParaRPr lang="ko-KR" altLang="en-US" sz="1100" b="1">
                      <a:solidFill>
                        <a:schemeClr val="accent5"/>
                      </a:solidFill>
                    </a:endParaRP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36DA2051-7FDD-43E0-F417-B5EAC4D8CF9A}"/>
                      </a:ext>
                    </a:extLst>
                  </p:cNvPr>
                  <p:cNvSpPr txBox="1"/>
                  <p:nvPr/>
                </p:nvSpPr>
                <p:spPr>
                  <a:xfrm>
                    <a:off x="6824130" y="5280424"/>
                    <a:ext cx="38023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r"/>
                    <a:r>
                      <a:rPr lang="en-US" altLang="ko-KR" sz="1100" b="1">
                        <a:solidFill>
                          <a:srgbClr val="7030A0"/>
                        </a:solidFill>
                      </a:rPr>
                      <a:t>0.1</a:t>
                    </a:r>
                    <a:endParaRPr lang="ko-KR" altLang="en-US" sz="1100" b="1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4E568226-28E1-06F1-D171-56B74BD59E51}"/>
                      </a:ext>
                    </a:extLst>
                  </p:cNvPr>
                  <p:cNvSpPr txBox="1"/>
                  <p:nvPr/>
                </p:nvSpPr>
                <p:spPr>
                  <a:xfrm>
                    <a:off x="6797223" y="4360068"/>
                    <a:ext cx="38023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r"/>
                    <a:r>
                      <a:rPr lang="en-US" altLang="ko-KR" sz="1100" b="1">
                        <a:solidFill>
                          <a:schemeClr val="accent3"/>
                        </a:solidFill>
                      </a:rPr>
                      <a:t>0.5</a:t>
                    </a:r>
                    <a:endParaRPr lang="ko-KR" altLang="en-US" sz="1100" b="1">
                      <a:solidFill>
                        <a:schemeClr val="accent3"/>
                      </a:solidFill>
                    </a:endParaRPr>
                  </a:p>
                </p:txBody>
              </p:sp>
            </p:grp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77920CC2-C75F-0653-6AD6-D1DE6DEE9555}"/>
                    </a:ext>
                  </a:extLst>
                </p:cNvPr>
                <p:cNvSpPr txBox="1"/>
                <p:nvPr/>
              </p:nvSpPr>
              <p:spPr>
                <a:xfrm>
                  <a:off x="7024068" y="4952170"/>
                  <a:ext cx="380232" cy="26161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r"/>
                  <a:r>
                    <a:rPr lang="en-US" altLang="ko-KR" sz="1100" b="1">
                      <a:solidFill>
                        <a:srgbClr val="003D70"/>
                      </a:solidFill>
                    </a:rPr>
                    <a:t>0.2</a:t>
                  </a:r>
                  <a:endParaRPr lang="ko-KR" altLang="en-US" sz="1100" b="1">
                    <a:solidFill>
                      <a:srgbClr val="003D70"/>
                    </a:solidFill>
                  </a:endParaRPr>
                </a:p>
              </p:txBody>
            </p:sp>
          </p:grpSp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BACFE1AB-543C-BA1A-22C2-8B624028BD45}"/>
                  </a:ext>
                </a:extLst>
              </p:cNvPr>
              <p:cNvGrpSpPr/>
              <p:nvPr/>
            </p:nvGrpSpPr>
            <p:grpSpPr>
              <a:xfrm>
                <a:off x="6108568" y="5599911"/>
                <a:ext cx="1030516" cy="725606"/>
                <a:chOff x="6225132" y="4686161"/>
                <a:chExt cx="1179168" cy="970517"/>
              </a:xfrm>
            </p:grpSpPr>
            <p:grpSp>
              <p:nvGrpSpPr>
                <p:cNvPr id="149" name="그룹 148">
                  <a:extLst>
                    <a:ext uri="{FF2B5EF4-FFF2-40B4-BE49-F238E27FC236}">
                      <a16:creationId xmlns:a16="http://schemas.microsoft.com/office/drawing/2014/main" id="{DC951473-8A7E-0396-1789-D155FBC36ED5}"/>
                    </a:ext>
                  </a:extLst>
                </p:cNvPr>
                <p:cNvGrpSpPr/>
                <p:nvPr/>
              </p:nvGrpSpPr>
              <p:grpSpPr>
                <a:xfrm>
                  <a:off x="6225132" y="4686161"/>
                  <a:ext cx="1065105" cy="970517"/>
                  <a:chOff x="6102381" y="4231415"/>
                  <a:chExt cx="1579544" cy="1439272"/>
                </a:xfrm>
              </p:grpSpPr>
              <p:pic>
                <p:nvPicPr>
                  <p:cNvPr id="151" name="그림 150">
                    <a:extLst>
                      <a:ext uri="{FF2B5EF4-FFF2-40B4-BE49-F238E27FC236}">
                        <a16:creationId xmlns:a16="http://schemas.microsoft.com/office/drawing/2014/main" id="{9DDF7FD6-5E55-90F4-25FE-44C39FD210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 rot="5400000">
                    <a:off x="6260296" y="4353697"/>
                    <a:ext cx="993550" cy="1309380"/>
                  </a:xfrm>
                  <a:prstGeom prst="rect">
                    <a:avLst/>
                  </a:prstGeom>
                </p:spPr>
              </p:pic>
              <p:sp>
                <p:nvSpPr>
                  <p:cNvPr id="152" name="직사각형 151">
                    <a:extLst>
                      <a:ext uri="{FF2B5EF4-FFF2-40B4-BE49-F238E27FC236}">
                        <a16:creationId xmlns:a16="http://schemas.microsoft.com/office/drawing/2014/main" id="{DD7E4A80-E6DC-5446-7CE2-41B63E85A9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04597" y="4533610"/>
                    <a:ext cx="1083513" cy="971552"/>
                  </a:xfrm>
                  <a:prstGeom prst="rect">
                    <a:avLst/>
                  </a:prstGeom>
                  <a:solidFill>
                    <a:srgbClr val="FFFFFF">
                      <a:alpha val="50196"/>
                    </a:srgbClr>
                  </a:solidFill>
                  <a:ln w="381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ko-KR" alt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굴림" pitchFamily="50" charset="-127"/>
                    </a:endParaRPr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3230097A-ED87-FBC6-5AD2-8A8A7EC41A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34004" y="4846619"/>
                    <a:ext cx="1040534" cy="119905"/>
                  </a:xfrm>
                  <a:custGeom>
                    <a:avLst/>
                    <a:gdLst>
                      <a:gd name="connsiteX0" fmla="*/ 0 w 4292081"/>
                      <a:gd name="connsiteY0" fmla="*/ 494593 h 494593"/>
                      <a:gd name="connsiteX1" fmla="*/ 1045028 w 4292081"/>
                      <a:gd name="connsiteY1" fmla="*/ 475932 h 494593"/>
                      <a:gd name="connsiteX2" fmla="*/ 1642187 w 4292081"/>
                      <a:gd name="connsiteY2" fmla="*/ 457271 h 494593"/>
                      <a:gd name="connsiteX3" fmla="*/ 1716832 w 4292081"/>
                      <a:gd name="connsiteY3" fmla="*/ 447940 h 494593"/>
                      <a:gd name="connsiteX4" fmla="*/ 1763485 w 4292081"/>
                      <a:gd name="connsiteY4" fmla="*/ 438609 h 494593"/>
                      <a:gd name="connsiteX5" fmla="*/ 2015412 w 4292081"/>
                      <a:gd name="connsiteY5" fmla="*/ 419948 h 494593"/>
                      <a:gd name="connsiteX6" fmla="*/ 2090057 w 4292081"/>
                      <a:gd name="connsiteY6" fmla="*/ 410618 h 494593"/>
                      <a:gd name="connsiteX7" fmla="*/ 2183363 w 4292081"/>
                      <a:gd name="connsiteY7" fmla="*/ 391956 h 494593"/>
                      <a:gd name="connsiteX8" fmla="*/ 2267338 w 4292081"/>
                      <a:gd name="connsiteY8" fmla="*/ 382626 h 494593"/>
                      <a:gd name="connsiteX9" fmla="*/ 2407298 w 4292081"/>
                      <a:gd name="connsiteY9" fmla="*/ 354634 h 494593"/>
                      <a:gd name="connsiteX10" fmla="*/ 2519265 w 4292081"/>
                      <a:gd name="connsiteY10" fmla="*/ 335973 h 494593"/>
                      <a:gd name="connsiteX11" fmla="*/ 2621902 w 4292081"/>
                      <a:gd name="connsiteY11" fmla="*/ 307981 h 494593"/>
                      <a:gd name="connsiteX12" fmla="*/ 2668555 w 4292081"/>
                      <a:gd name="connsiteY12" fmla="*/ 298650 h 494593"/>
                      <a:gd name="connsiteX13" fmla="*/ 2696547 w 4292081"/>
                      <a:gd name="connsiteY13" fmla="*/ 289320 h 494593"/>
                      <a:gd name="connsiteX14" fmla="*/ 2761861 w 4292081"/>
                      <a:gd name="connsiteY14" fmla="*/ 279989 h 494593"/>
                      <a:gd name="connsiteX15" fmla="*/ 2855167 w 4292081"/>
                      <a:gd name="connsiteY15" fmla="*/ 261328 h 494593"/>
                      <a:gd name="connsiteX16" fmla="*/ 2892489 w 4292081"/>
                      <a:gd name="connsiteY16" fmla="*/ 251997 h 494593"/>
                      <a:gd name="connsiteX17" fmla="*/ 2995126 w 4292081"/>
                      <a:gd name="connsiteY17" fmla="*/ 233336 h 494593"/>
                      <a:gd name="connsiteX18" fmla="*/ 3032449 w 4292081"/>
                      <a:gd name="connsiteY18" fmla="*/ 224005 h 494593"/>
                      <a:gd name="connsiteX19" fmla="*/ 3116424 w 4292081"/>
                      <a:gd name="connsiteY19" fmla="*/ 205344 h 494593"/>
                      <a:gd name="connsiteX20" fmla="*/ 3144416 w 4292081"/>
                      <a:gd name="connsiteY20" fmla="*/ 196013 h 494593"/>
                      <a:gd name="connsiteX21" fmla="*/ 3228392 w 4292081"/>
                      <a:gd name="connsiteY21" fmla="*/ 186683 h 494593"/>
                      <a:gd name="connsiteX22" fmla="*/ 3265714 w 4292081"/>
                      <a:gd name="connsiteY22" fmla="*/ 177352 h 494593"/>
                      <a:gd name="connsiteX23" fmla="*/ 3293706 w 4292081"/>
                      <a:gd name="connsiteY23" fmla="*/ 168022 h 494593"/>
                      <a:gd name="connsiteX24" fmla="*/ 3368351 w 4292081"/>
                      <a:gd name="connsiteY24" fmla="*/ 158691 h 494593"/>
                      <a:gd name="connsiteX25" fmla="*/ 3415004 w 4292081"/>
                      <a:gd name="connsiteY25" fmla="*/ 149360 h 494593"/>
                      <a:gd name="connsiteX26" fmla="*/ 3480318 w 4292081"/>
                      <a:gd name="connsiteY26" fmla="*/ 140030 h 494593"/>
                      <a:gd name="connsiteX27" fmla="*/ 3517640 w 4292081"/>
                      <a:gd name="connsiteY27" fmla="*/ 130699 h 494593"/>
                      <a:gd name="connsiteX28" fmla="*/ 3601616 w 4292081"/>
                      <a:gd name="connsiteY28" fmla="*/ 121369 h 494593"/>
                      <a:gd name="connsiteX29" fmla="*/ 3713583 w 4292081"/>
                      <a:gd name="connsiteY29" fmla="*/ 102707 h 494593"/>
                      <a:gd name="connsiteX30" fmla="*/ 3778898 w 4292081"/>
                      <a:gd name="connsiteY30" fmla="*/ 93377 h 494593"/>
                      <a:gd name="connsiteX31" fmla="*/ 3816220 w 4292081"/>
                      <a:gd name="connsiteY31" fmla="*/ 84046 h 494593"/>
                      <a:gd name="connsiteX32" fmla="*/ 3872204 w 4292081"/>
                      <a:gd name="connsiteY32" fmla="*/ 74716 h 494593"/>
                      <a:gd name="connsiteX33" fmla="*/ 3937518 w 4292081"/>
                      <a:gd name="connsiteY33" fmla="*/ 65385 h 494593"/>
                      <a:gd name="connsiteX34" fmla="*/ 4012163 w 4292081"/>
                      <a:gd name="connsiteY34" fmla="*/ 46724 h 494593"/>
                      <a:gd name="connsiteX35" fmla="*/ 4049485 w 4292081"/>
                      <a:gd name="connsiteY35" fmla="*/ 37393 h 494593"/>
                      <a:gd name="connsiteX36" fmla="*/ 4236098 w 4292081"/>
                      <a:gd name="connsiteY36" fmla="*/ 9401 h 494593"/>
                      <a:gd name="connsiteX37" fmla="*/ 4292081 w 4292081"/>
                      <a:gd name="connsiteY37" fmla="*/ 71 h 49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4292081" h="494593">
                        <a:moveTo>
                          <a:pt x="0" y="494593"/>
                        </a:moveTo>
                        <a:cubicBezTo>
                          <a:pt x="521807" y="470873"/>
                          <a:pt x="-13974" y="492876"/>
                          <a:pt x="1045028" y="475932"/>
                        </a:cubicBezTo>
                        <a:cubicBezTo>
                          <a:pt x="1178268" y="473800"/>
                          <a:pt x="1497743" y="462252"/>
                          <a:pt x="1642187" y="457271"/>
                        </a:cubicBezTo>
                        <a:cubicBezTo>
                          <a:pt x="1667069" y="454161"/>
                          <a:pt x="1692048" y="451753"/>
                          <a:pt x="1716832" y="447940"/>
                        </a:cubicBezTo>
                        <a:cubicBezTo>
                          <a:pt x="1732507" y="445528"/>
                          <a:pt x="1747695" y="440089"/>
                          <a:pt x="1763485" y="438609"/>
                        </a:cubicBezTo>
                        <a:cubicBezTo>
                          <a:pt x="1847323" y="430749"/>
                          <a:pt x="1931856" y="430392"/>
                          <a:pt x="2015412" y="419948"/>
                        </a:cubicBezTo>
                        <a:cubicBezTo>
                          <a:pt x="2040294" y="416838"/>
                          <a:pt x="2065323" y="414740"/>
                          <a:pt x="2090057" y="410618"/>
                        </a:cubicBezTo>
                        <a:cubicBezTo>
                          <a:pt x="2121343" y="405404"/>
                          <a:pt x="2151839" y="395458"/>
                          <a:pt x="2183363" y="391956"/>
                        </a:cubicBezTo>
                        <a:lnTo>
                          <a:pt x="2267338" y="382626"/>
                        </a:lnTo>
                        <a:cubicBezTo>
                          <a:pt x="2363319" y="358631"/>
                          <a:pt x="2316593" y="367592"/>
                          <a:pt x="2407298" y="354634"/>
                        </a:cubicBezTo>
                        <a:cubicBezTo>
                          <a:pt x="2475648" y="331849"/>
                          <a:pt x="2386452" y="359411"/>
                          <a:pt x="2519265" y="335973"/>
                        </a:cubicBezTo>
                        <a:cubicBezTo>
                          <a:pt x="2673856" y="308692"/>
                          <a:pt x="2542580" y="327811"/>
                          <a:pt x="2621902" y="307981"/>
                        </a:cubicBezTo>
                        <a:cubicBezTo>
                          <a:pt x="2637287" y="304135"/>
                          <a:pt x="2653170" y="302496"/>
                          <a:pt x="2668555" y="298650"/>
                        </a:cubicBezTo>
                        <a:cubicBezTo>
                          <a:pt x="2678097" y="296265"/>
                          <a:pt x="2686903" y="291249"/>
                          <a:pt x="2696547" y="289320"/>
                        </a:cubicBezTo>
                        <a:cubicBezTo>
                          <a:pt x="2718112" y="285007"/>
                          <a:pt x="2740203" y="283811"/>
                          <a:pt x="2761861" y="279989"/>
                        </a:cubicBezTo>
                        <a:cubicBezTo>
                          <a:pt x="2793096" y="274477"/>
                          <a:pt x="2824396" y="269021"/>
                          <a:pt x="2855167" y="261328"/>
                        </a:cubicBezTo>
                        <a:cubicBezTo>
                          <a:pt x="2867608" y="258218"/>
                          <a:pt x="2879914" y="254512"/>
                          <a:pt x="2892489" y="251997"/>
                        </a:cubicBezTo>
                        <a:cubicBezTo>
                          <a:pt x="2993793" y="231736"/>
                          <a:pt x="2905045" y="253355"/>
                          <a:pt x="2995126" y="233336"/>
                        </a:cubicBezTo>
                        <a:cubicBezTo>
                          <a:pt x="3007645" y="230554"/>
                          <a:pt x="3019953" y="226889"/>
                          <a:pt x="3032449" y="224005"/>
                        </a:cubicBezTo>
                        <a:cubicBezTo>
                          <a:pt x="3060389" y="217557"/>
                          <a:pt x="3088606" y="212299"/>
                          <a:pt x="3116424" y="205344"/>
                        </a:cubicBezTo>
                        <a:cubicBezTo>
                          <a:pt x="3125966" y="202959"/>
                          <a:pt x="3134714" y="197630"/>
                          <a:pt x="3144416" y="196013"/>
                        </a:cubicBezTo>
                        <a:cubicBezTo>
                          <a:pt x="3172197" y="191383"/>
                          <a:pt x="3200400" y="189793"/>
                          <a:pt x="3228392" y="186683"/>
                        </a:cubicBezTo>
                        <a:cubicBezTo>
                          <a:pt x="3240833" y="183573"/>
                          <a:pt x="3253384" y="180875"/>
                          <a:pt x="3265714" y="177352"/>
                        </a:cubicBezTo>
                        <a:cubicBezTo>
                          <a:pt x="3275171" y="174650"/>
                          <a:pt x="3284029" y="169781"/>
                          <a:pt x="3293706" y="168022"/>
                        </a:cubicBezTo>
                        <a:cubicBezTo>
                          <a:pt x="3318377" y="163536"/>
                          <a:pt x="3343567" y="162504"/>
                          <a:pt x="3368351" y="158691"/>
                        </a:cubicBezTo>
                        <a:cubicBezTo>
                          <a:pt x="3384026" y="156279"/>
                          <a:pt x="3399361" y="151967"/>
                          <a:pt x="3415004" y="149360"/>
                        </a:cubicBezTo>
                        <a:cubicBezTo>
                          <a:pt x="3436697" y="145745"/>
                          <a:pt x="3458680" y="143964"/>
                          <a:pt x="3480318" y="140030"/>
                        </a:cubicBezTo>
                        <a:cubicBezTo>
                          <a:pt x="3492935" y="137736"/>
                          <a:pt x="3504966" y="132649"/>
                          <a:pt x="3517640" y="130699"/>
                        </a:cubicBezTo>
                        <a:cubicBezTo>
                          <a:pt x="3545477" y="126416"/>
                          <a:pt x="3573669" y="124862"/>
                          <a:pt x="3601616" y="121369"/>
                        </a:cubicBezTo>
                        <a:cubicBezTo>
                          <a:pt x="3723602" y="106121"/>
                          <a:pt x="3615819" y="119001"/>
                          <a:pt x="3713583" y="102707"/>
                        </a:cubicBezTo>
                        <a:cubicBezTo>
                          <a:pt x="3735276" y="99091"/>
                          <a:pt x="3757260" y="97311"/>
                          <a:pt x="3778898" y="93377"/>
                        </a:cubicBezTo>
                        <a:cubicBezTo>
                          <a:pt x="3791515" y="91083"/>
                          <a:pt x="3803645" y="86561"/>
                          <a:pt x="3816220" y="84046"/>
                        </a:cubicBezTo>
                        <a:cubicBezTo>
                          <a:pt x="3834771" y="80336"/>
                          <a:pt x="3853505" y="77593"/>
                          <a:pt x="3872204" y="74716"/>
                        </a:cubicBezTo>
                        <a:cubicBezTo>
                          <a:pt x="3893941" y="71372"/>
                          <a:pt x="3915953" y="69698"/>
                          <a:pt x="3937518" y="65385"/>
                        </a:cubicBezTo>
                        <a:cubicBezTo>
                          <a:pt x="3962667" y="60355"/>
                          <a:pt x="3987281" y="52944"/>
                          <a:pt x="4012163" y="46724"/>
                        </a:cubicBezTo>
                        <a:cubicBezTo>
                          <a:pt x="4024604" y="43614"/>
                          <a:pt x="4036868" y="39687"/>
                          <a:pt x="4049485" y="37393"/>
                        </a:cubicBezTo>
                        <a:cubicBezTo>
                          <a:pt x="4179832" y="13694"/>
                          <a:pt x="4117561" y="22572"/>
                          <a:pt x="4236098" y="9401"/>
                        </a:cubicBezTo>
                        <a:cubicBezTo>
                          <a:pt x="4279455" y="-1438"/>
                          <a:pt x="4260596" y="71"/>
                          <a:pt x="4292081" y="71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chemeClr val="accent2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ko-KR" alt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굴림" pitchFamily="50" charset="-127"/>
                    </a:endParaRPr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5A18CA1F-0866-4513-2AF1-EF0C9FB1A84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31742" y="4957476"/>
                    <a:ext cx="961363" cy="142508"/>
                  </a:xfrm>
                  <a:custGeom>
                    <a:avLst/>
                    <a:gdLst>
                      <a:gd name="connsiteX0" fmla="*/ 0 w 3965510"/>
                      <a:gd name="connsiteY0" fmla="*/ 27991 h 587828"/>
                      <a:gd name="connsiteX1" fmla="*/ 93306 w 3965510"/>
                      <a:gd name="connsiteY1" fmla="*/ 18661 h 587828"/>
                      <a:gd name="connsiteX2" fmla="*/ 167951 w 3965510"/>
                      <a:gd name="connsiteY2" fmla="*/ 9330 h 587828"/>
                      <a:gd name="connsiteX3" fmla="*/ 251927 w 3965510"/>
                      <a:gd name="connsiteY3" fmla="*/ 0 h 587828"/>
                      <a:gd name="connsiteX4" fmla="*/ 1063690 w 3965510"/>
                      <a:gd name="connsiteY4" fmla="*/ 27991 h 587828"/>
                      <a:gd name="connsiteX5" fmla="*/ 1371600 w 3965510"/>
                      <a:gd name="connsiteY5" fmla="*/ 46653 h 587828"/>
                      <a:gd name="connsiteX6" fmla="*/ 1875453 w 3965510"/>
                      <a:gd name="connsiteY6" fmla="*/ 74645 h 587828"/>
                      <a:gd name="connsiteX7" fmla="*/ 1931437 w 3965510"/>
                      <a:gd name="connsiteY7" fmla="*/ 83975 h 587828"/>
                      <a:gd name="connsiteX8" fmla="*/ 2136710 w 3965510"/>
                      <a:gd name="connsiteY8" fmla="*/ 102636 h 587828"/>
                      <a:gd name="connsiteX9" fmla="*/ 2286000 w 3965510"/>
                      <a:gd name="connsiteY9" fmla="*/ 130628 h 587828"/>
                      <a:gd name="connsiteX10" fmla="*/ 2369976 w 3965510"/>
                      <a:gd name="connsiteY10" fmla="*/ 139959 h 587828"/>
                      <a:gd name="connsiteX11" fmla="*/ 2463282 w 3965510"/>
                      <a:gd name="connsiteY11" fmla="*/ 158620 h 587828"/>
                      <a:gd name="connsiteX12" fmla="*/ 2528596 w 3965510"/>
                      <a:gd name="connsiteY12" fmla="*/ 167951 h 587828"/>
                      <a:gd name="connsiteX13" fmla="*/ 2621902 w 3965510"/>
                      <a:gd name="connsiteY13" fmla="*/ 195942 h 587828"/>
                      <a:gd name="connsiteX14" fmla="*/ 2724539 w 3965510"/>
                      <a:gd name="connsiteY14" fmla="*/ 214604 h 587828"/>
                      <a:gd name="connsiteX15" fmla="*/ 2761861 w 3965510"/>
                      <a:gd name="connsiteY15" fmla="*/ 233265 h 587828"/>
                      <a:gd name="connsiteX16" fmla="*/ 2836506 w 3965510"/>
                      <a:gd name="connsiteY16" fmla="*/ 251926 h 587828"/>
                      <a:gd name="connsiteX17" fmla="*/ 2929812 w 3965510"/>
                      <a:gd name="connsiteY17" fmla="*/ 289249 h 587828"/>
                      <a:gd name="connsiteX18" fmla="*/ 2995127 w 3965510"/>
                      <a:gd name="connsiteY18" fmla="*/ 317240 h 587828"/>
                      <a:gd name="connsiteX19" fmla="*/ 3051110 w 3965510"/>
                      <a:gd name="connsiteY19" fmla="*/ 326571 h 587828"/>
                      <a:gd name="connsiteX20" fmla="*/ 3088433 w 3965510"/>
                      <a:gd name="connsiteY20" fmla="*/ 335902 h 587828"/>
                      <a:gd name="connsiteX21" fmla="*/ 3247053 w 3965510"/>
                      <a:gd name="connsiteY21" fmla="*/ 382555 h 587828"/>
                      <a:gd name="connsiteX22" fmla="*/ 3340359 w 3965510"/>
                      <a:gd name="connsiteY22" fmla="*/ 410547 h 587828"/>
                      <a:gd name="connsiteX23" fmla="*/ 3368351 w 3965510"/>
                      <a:gd name="connsiteY23" fmla="*/ 429208 h 587828"/>
                      <a:gd name="connsiteX24" fmla="*/ 3424335 w 3965510"/>
                      <a:gd name="connsiteY24" fmla="*/ 438538 h 587828"/>
                      <a:gd name="connsiteX25" fmla="*/ 3508310 w 3965510"/>
                      <a:gd name="connsiteY25" fmla="*/ 466530 h 587828"/>
                      <a:gd name="connsiteX26" fmla="*/ 3592286 w 3965510"/>
                      <a:gd name="connsiteY26" fmla="*/ 485191 h 587828"/>
                      <a:gd name="connsiteX27" fmla="*/ 3648269 w 3965510"/>
                      <a:gd name="connsiteY27" fmla="*/ 503853 h 587828"/>
                      <a:gd name="connsiteX28" fmla="*/ 3713584 w 3965510"/>
                      <a:gd name="connsiteY28" fmla="*/ 531845 h 587828"/>
                      <a:gd name="connsiteX29" fmla="*/ 3797559 w 3965510"/>
                      <a:gd name="connsiteY29" fmla="*/ 550506 h 587828"/>
                      <a:gd name="connsiteX30" fmla="*/ 3881535 w 3965510"/>
                      <a:gd name="connsiteY30" fmla="*/ 569167 h 587828"/>
                      <a:gd name="connsiteX31" fmla="*/ 3909527 w 3965510"/>
                      <a:gd name="connsiteY31" fmla="*/ 578498 h 587828"/>
                      <a:gd name="connsiteX32" fmla="*/ 3965510 w 3965510"/>
                      <a:gd name="connsiteY32" fmla="*/ 587828 h 587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3965510" h="587828">
                        <a:moveTo>
                          <a:pt x="0" y="27991"/>
                        </a:moveTo>
                        <a:lnTo>
                          <a:pt x="93306" y="18661"/>
                        </a:lnTo>
                        <a:cubicBezTo>
                          <a:pt x="118228" y="15892"/>
                          <a:pt x="143047" y="12260"/>
                          <a:pt x="167951" y="9330"/>
                        </a:cubicBezTo>
                        <a:lnTo>
                          <a:pt x="251927" y="0"/>
                        </a:lnTo>
                        <a:cubicBezTo>
                          <a:pt x="514851" y="6741"/>
                          <a:pt x="802865" y="12183"/>
                          <a:pt x="1063690" y="27991"/>
                        </a:cubicBezTo>
                        <a:lnTo>
                          <a:pt x="1371600" y="46653"/>
                        </a:lnTo>
                        <a:cubicBezTo>
                          <a:pt x="1782189" y="67709"/>
                          <a:pt x="1614306" y="57234"/>
                          <a:pt x="1875453" y="74645"/>
                        </a:cubicBezTo>
                        <a:cubicBezTo>
                          <a:pt x="1894114" y="77755"/>
                          <a:pt x="1912626" y="81960"/>
                          <a:pt x="1931437" y="83975"/>
                        </a:cubicBezTo>
                        <a:cubicBezTo>
                          <a:pt x="1999753" y="91294"/>
                          <a:pt x="2136710" y="102636"/>
                          <a:pt x="2136710" y="102636"/>
                        </a:cubicBezTo>
                        <a:cubicBezTo>
                          <a:pt x="2193848" y="116921"/>
                          <a:pt x="2211224" y="122319"/>
                          <a:pt x="2286000" y="130628"/>
                        </a:cubicBezTo>
                        <a:cubicBezTo>
                          <a:pt x="2313992" y="133738"/>
                          <a:pt x="2342156" y="135566"/>
                          <a:pt x="2369976" y="139959"/>
                        </a:cubicBezTo>
                        <a:cubicBezTo>
                          <a:pt x="2401306" y="144906"/>
                          <a:pt x="2431883" y="154134"/>
                          <a:pt x="2463282" y="158620"/>
                        </a:cubicBezTo>
                        <a:lnTo>
                          <a:pt x="2528596" y="167951"/>
                        </a:lnTo>
                        <a:cubicBezTo>
                          <a:pt x="2557816" y="177691"/>
                          <a:pt x="2590875" y="190301"/>
                          <a:pt x="2621902" y="195942"/>
                        </a:cubicBezTo>
                        <a:cubicBezTo>
                          <a:pt x="2650552" y="201151"/>
                          <a:pt x="2694662" y="203400"/>
                          <a:pt x="2724539" y="214604"/>
                        </a:cubicBezTo>
                        <a:cubicBezTo>
                          <a:pt x="2737562" y="219488"/>
                          <a:pt x="2748666" y="228867"/>
                          <a:pt x="2761861" y="233265"/>
                        </a:cubicBezTo>
                        <a:cubicBezTo>
                          <a:pt x="2786192" y="241375"/>
                          <a:pt x="2836506" y="251926"/>
                          <a:pt x="2836506" y="251926"/>
                        </a:cubicBezTo>
                        <a:cubicBezTo>
                          <a:pt x="2913159" y="290251"/>
                          <a:pt x="2829895" y="250820"/>
                          <a:pt x="2929812" y="289249"/>
                        </a:cubicBezTo>
                        <a:cubicBezTo>
                          <a:pt x="2951920" y="297752"/>
                          <a:pt x="2972488" y="310274"/>
                          <a:pt x="2995127" y="317240"/>
                        </a:cubicBezTo>
                        <a:cubicBezTo>
                          <a:pt x="3013209" y="322804"/>
                          <a:pt x="3032559" y="322861"/>
                          <a:pt x="3051110" y="326571"/>
                        </a:cubicBezTo>
                        <a:cubicBezTo>
                          <a:pt x="3063685" y="329086"/>
                          <a:pt x="3076193" y="332077"/>
                          <a:pt x="3088433" y="335902"/>
                        </a:cubicBezTo>
                        <a:cubicBezTo>
                          <a:pt x="3238966" y="382943"/>
                          <a:pt x="3152341" y="363612"/>
                          <a:pt x="3247053" y="382555"/>
                        </a:cubicBezTo>
                        <a:cubicBezTo>
                          <a:pt x="3352549" y="435302"/>
                          <a:pt x="3200948" y="364076"/>
                          <a:pt x="3340359" y="410547"/>
                        </a:cubicBezTo>
                        <a:cubicBezTo>
                          <a:pt x="3350998" y="414093"/>
                          <a:pt x="3357712" y="425662"/>
                          <a:pt x="3368351" y="429208"/>
                        </a:cubicBezTo>
                        <a:cubicBezTo>
                          <a:pt x="3386299" y="435190"/>
                          <a:pt x="3405784" y="434828"/>
                          <a:pt x="3424335" y="438538"/>
                        </a:cubicBezTo>
                        <a:cubicBezTo>
                          <a:pt x="3480227" y="449716"/>
                          <a:pt x="3446719" y="446000"/>
                          <a:pt x="3508310" y="466530"/>
                        </a:cubicBezTo>
                        <a:cubicBezTo>
                          <a:pt x="3546034" y="479105"/>
                          <a:pt x="3551589" y="474092"/>
                          <a:pt x="3592286" y="485191"/>
                        </a:cubicBezTo>
                        <a:cubicBezTo>
                          <a:pt x="3611263" y="490367"/>
                          <a:pt x="3630294" y="495864"/>
                          <a:pt x="3648269" y="503853"/>
                        </a:cubicBezTo>
                        <a:cubicBezTo>
                          <a:pt x="3723340" y="537219"/>
                          <a:pt x="3623746" y="511113"/>
                          <a:pt x="3713584" y="531845"/>
                        </a:cubicBezTo>
                        <a:lnTo>
                          <a:pt x="3797559" y="550506"/>
                        </a:lnTo>
                        <a:cubicBezTo>
                          <a:pt x="3836049" y="558754"/>
                          <a:pt x="3845595" y="558898"/>
                          <a:pt x="3881535" y="569167"/>
                        </a:cubicBezTo>
                        <a:cubicBezTo>
                          <a:pt x="3890992" y="571869"/>
                          <a:pt x="3899926" y="576364"/>
                          <a:pt x="3909527" y="578498"/>
                        </a:cubicBezTo>
                        <a:cubicBezTo>
                          <a:pt x="3927995" y="582602"/>
                          <a:pt x="3965510" y="587828"/>
                          <a:pt x="3965510" y="587828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chemeClr val="accent5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ko-KR" alt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굴림" pitchFamily="50" charset="-127"/>
                    </a:endParaRPr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CE625C22-60F5-806E-9348-89931833084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27218" y="4649840"/>
                    <a:ext cx="635631" cy="314422"/>
                  </a:xfrm>
                  <a:custGeom>
                    <a:avLst/>
                    <a:gdLst>
                      <a:gd name="connsiteX0" fmla="*/ 0 w 2621902"/>
                      <a:gd name="connsiteY0" fmla="*/ 1296955 h 1296955"/>
                      <a:gd name="connsiteX1" fmla="*/ 615820 w 2621902"/>
                      <a:gd name="connsiteY1" fmla="*/ 1278294 h 1296955"/>
                      <a:gd name="connsiteX2" fmla="*/ 662473 w 2621902"/>
                      <a:gd name="connsiteY2" fmla="*/ 1268964 h 1296955"/>
                      <a:gd name="connsiteX3" fmla="*/ 774441 w 2621902"/>
                      <a:gd name="connsiteY3" fmla="*/ 1259633 h 1296955"/>
                      <a:gd name="connsiteX4" fmla="*/ 858416 w 2621902"/>
                      <a:gd name="connsiteY4" fmla="*/ 1240972 h 1296955"/>
                      <a:gd name="connsiteX5" fmla="*/ 933061 w 2621902"/>
                      <a:gd name="connsiteY5" fmla="*/ 1222311 h 1296955"/>
                      <a:gd name="connsiteX6" fmla="*/ 1017037 w 2621902"/>
                      <a:gd name="connsiteY6" fmla="*/ 1194319 h 1296955"/>
                      <a:gd name="connsiteX7" fmla="*/ 1045028 w 2621902"/>
                      <a:gd name="connsiteY7" fmla="*/ 1184988 h 1296955"/>
                      <a:gd name="connsiteX8" fmla="*/ 1119673 w 2621902"/>
                      <a:gd name="connsiteY8" fmla="*/ 1166327 h 1296955"/>
                      <a:gd name="connsiteX9" fmla="*/ 1156996 w 2621902"/>
                      <a:gd name="connsiteY9" fmla="*/ 1156996 h 1296955"/>
                      <a:gd name="connsiteX10" fmla="*/ 1203649 w 2621902"/>
                      <a:gd name="connsiteY10" fmla="*/ 1147666 h 1296955"/>
                      <a:gd name="connsiteX11" fmla="*/ 1240971 w 2621902"/>
                      <a:gd name="connsiteY11" fmla="*/ 1129004 h 1296955"/>
                      <a:gd name="connsiteX12" fmla="*/ 1343608 w 2621902"/>
                      <a:gd name="connsiteY12" fmla="*/ 1101013 h 1296955"/>
                      <a:gd name="connsiteX13" fmla="*/ 1399592 w 2621902"/>
                      <a:gd name="connsiteY13" fmla="*/ 1082351 h 1296955"/>
                      <a:gd name="connsiteX14" fmla="*/ 1502228 w 2621902"/>
                      <a:gd name="connsiteY14" fmla="*/ 1063690 h 1296955"/>
                      <a:gd name="connsiteX15" fmla="*/ 1595535 w 2621902"/>
                      <a:gd name="connsiteY15" fmla="*/ 1035698 h 1296955"/>
                      <a:gd name="connsiteX16" fmla="*/ 1688841 w 2621902"/>
                      <a:gd name="connsiteY16" fmla="*/ 998376 h 1296955"/>
                      <a:gd name="connsiteX17" fmla="*/ 1716832 w 2621902"/>
                      <a:gd name="connsiteY17" fmla="*/ 979715 h 1296955"/>
                      <a:gd name="connsiteX18" fmla="*/ 1810139 w 2621902"/>
                      <a:gd name="connsiteY18" fmla="*/ 905070 h 1296955"/>
                      <a:gd name="connsiteX19" fmla="*/ 1884784 w 2621902"/>
                      <a:gd name="connsiteY19" fmla="*/ 849086 h 1296955"/>
                      <a:gd name="connsiteX20" fmla="*/ 2015412 w 2621902"/>
                      <a:gd name="connsiteY20" fmla="*/ 755780 h 1296955"/>
                      <a:gd name="connsiteX21" fmla="*/ 2071396 w 2621902"/>
                      <a:gd name="connsiteY21" fmla="*/ 690466 h 1296955"/>
                      <a:gd name="connsiteX22" fmla="*/ 2090057 w 2621902"/>
                      <a:gd name="connsiteY22" fmla="*/ 671804 h 1296955"/>
                      <a:gd name="connsiteX23" fmla="*/ 2136710 w 2621902"/>
                      <a:gd name="connsiteY23" fmla="*/ 643813 h 1296955"/>
                      <a:gd name="connsiteX24" fmla="*/ 2211355 w 2621902"/>
                      <a:gd name="connsiteY24" fmla="*/ 559837 h 1296955"/>
                      <a:gd name="connsiteX25" fmla="*/ 2239347 w 2621902"/>
                      <a:gd name="connsiteY25" fmla="*/ 522515 h 1296955"/>
                      <a:gd name="connsiteX26" fmla="*/ 2304661 w 2621902"/>
                      <a:gd name="connsiteY26" fmla="*/ 466531 h 1296955"/>
                      <a:gd name="connsiteX27" fmla="*/ 2341984 w 2621902"/>
                      <a:gd name="connsiteY27" fmla="*/ 410547 h 1296955"/>
                      <a:gd name="connsiteX28" fmla="*/ 2369975 w 2621902"/>
                      <a:gd name="connsiteY28" fmla="*/ 391886 h 1296955"/>
                      <a:gd name="connsiteX29" fmla="*/ 2425959 w 2621902"/>
                      <a:gd name="connsiteY29" fmla="*/ 335902 h 1296955"/>
                      <a:gd name="connsiteX30" fmla="*/ 2491273 w 2621902"/>
                      <a:gd name="connsiteY30" fmla="*/ 242596 h 1296955"/>
                      <a:gd name="connsiteX31" fmla="*/ 2537926 w 2621902"/>
                      <a:gd name="connsiteY31" fmla="*/ 195943 h 1296955"/>
                      <a:gd name="connsiteX32" fmla="*/ 2556588 w 2621902"/>
                      <a:gd name="connsiteY32" fmla="*/ 139960 h 1296955"/>
                      <a:gd name="connsiteX33" fmla="*/ 2575249 w 2621902"/>
                      <a:gd name="connsiteY33" fmla="*/ 102637 h 1296955"/>
                      <a:gd name="connsiteX34" fmla="*/ 2593910 w 2621902"/>
                      <a:gd name="connsiteY34" fmla="*/ 37323 h 1296955"/>
                      <a:gd name="connsiteX35" fmla="*/ 2621902 w 2621902"/>
                      <a:gd name="connsiteY35" fmla="*/ 0 h 1296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621902" h="1296955">
                        <a:moveTo>
                          <a:pt x="0" y="1296955"/>
                        </a:moveTo>
                        <a:lnTo>
                          <a:pt x="615820" y="1278294"/>
                        </a:lnTo>
                        <a:cubicBezTo>
                          <a:pt x="631665" y="1277625"/>
                          <a:pt x="646723" y="1270817"/>
                          <a:pt x="662473" y="1268964"/>
                        </a:cubicBezTo>
                        <a:cubicBezTo>
                          <a:pt x="699669" y="1264588"/>
                          <a:pt x="737118" y="1262743"/>
                          <a:pt x="774441" y="1259633"/>
                        </a:cubicBezTo>
                        <a:cubicBezTo>
                          <a:pt x="903709" y="1227314"/>
                          <a:pt x="704506" y="1276489"/>
                          <a:pt x="858416" y="1240972"/>
                        </a:cubicBezTo>
                        <a:cubicBezTo>
                          <a:pt x="883407" y="1235205"/>
                          <a:pt x="908179" y="1228531"/>
                          <a:pt x="933061" y="1222311"/>
                        </a:cubicBezTo>
                        <a:cubicBezTo>
                          <a:pt x="995147" y="1191267"/>
                          <a:pt x="944684" y="1212407"/>
                          <a:pt x="1017037" y="1194319"/>
                        </a:cubicBezTo>
                        <a:cubicBezTo>
                          <a:pt x="1026578" y="1191934"/>
                          <a:pt x="1035539" y="1187576"/>
                          <a:pt x="1045028" y="1184988"/>
                        </a:cubicBezTo>
                        <a:cubicBezTo>
                          <a:pt x="1069772" y="1178240"/>
                          <a:pt x="1094791" y="1172547"/>
                          <a:pt x="1119673" y="1166327"/>
                        </a:cubicBezTo>
                        <a:cubicBezTo>
                          <a:pt x="1132114" y="1163217"/>
                          <a:pt x="1144421" y="1159511"/>
                          <a:pt x="1156996" y="1156996"/>
                        </a:cubicBezTo>
                        <a:lnTo>
                          <a:pt x="1203649" y="1147666"/>
                        </a:lnTo>
                        <a:cubicBezTo>
                          <a:pt x="1216090" y="1141445"/>
                          <a:pt x="1227899" y="1133757"/>
                          <a:pt x="1240971" y="1129004"/>
                        </a:cubicBezTo>
                        <a:cubicBezTo>
                          <a:pt x="1305808" y="1105427"/>
                          <a:pt x="1291573" y="1116624"/>
                          <a:pt x="1343608" y="1101013"/>
                        </a:cubicBezTo>
                        <a:cubicBezTo>
                          <a:pt x="1362449" y="1095361"/>
                          <a:pt x="1380508" y="1087122"/>
                          <a:pt x="1399592" y="1082351"/>
                        </a:cubicBezTo>
                        <a:cubicBezTo>
                          <a:pt x="1435056" y="1073485"/>
                          <a:pt x="1467338" y="1074157"/>
                          <a:pt x="1502228" y="1063690"/>
                        </a:cubicBezTo>
                        <a:cubicBezTo>
                          <a:pt x="1624981" y="1026864"/>
                          <a:pt x="1474342" y="1059937"/>
                          <a:pt x="1595535" y="1035698"/>
                        </a:cubicBezTo>
                        <a:cubicBezTo>
                          <a:pt x="1713098" y="965160"/>
                          <a:pt x="1574288" y="1041333"/>
                          <a:pt x="1688841" y="998376"/>
                        </a:cubicBezTo>
                        <a:cubicBezTo>
                          <a:pt x="1699341" y="994439"/>
                          <a:pt x="1707944" y="986552"/>
                          <a:pt x="1716832" y="979715"/>
                        </a:cubicBezTo>
                        <a:cubicBezTo>
                          <a:pt x="1748402" y="955430"/>
                          <a:pt x="1778699" y="929523"/>
                          <a:pt x="1810139" y="905070"/>
                        </a:cubicBezTo>
                        <a:cubicBezTo>
                          <a:pt x="1834690" y="885975"/>
                          <a:pt x="1858905" y="866338"/>
                          <a:pt x="1884784" y="849086"/>
                        </a:cubicBezTo>
                        <a:cubicBezTo>
                          <a:pt x="1921125" y="824858"/>
                          <a:pt x="1985951" y="783137"/>
                          <a:pt x="2015412" y="755780"/>
                        </a:cubicBezTo>
                        <a:cubicBezTo>
                          <a:pt x="2036425" y="736268"/>
                          <a:pt x="2052346" y="711898"/>
                          <a:pt x="2071396" y="690466"/>
                        </a:cubicBezTo>
                        <a:cubicBezTo>
                          <a:pt x="2077240" y="683891"/>
                          <a:pt x="2082899" y="676917"/>
                          <a:pt x="2090057" y="671804"/>
                        </a:cubicBezTo>
                        <a:cubicBezTo>
                          <a:pt x="2104814" y="661263"/>
                          <a:pt x="2121159" y="653143"/>
                          <a:pt x="2136710" y="643813"/>
                        </a:cubicBezTo>
                        <a:cubicBezTo>
                          <a:pt x="2262580" y="486474"/>
                          <a:pt x="2091431" y="696892"/>
                          <a:pt x="2211355" y="559837"/>
                        </a:cubicBezTo>
                        <a:cubicBezTo>
                          <a:pt x="2221595" y="548134"/>
                          <a:pt x="2228351" y="533511"/>
                          <a:pt x="2239347" y="522515"/>
                        </a:cubicBezTo>
                        <a:cubicBezTo>
                          <a:pt x="2283170" y="478692"/>
                          <a:pt x="2269114" y="512234"/>
                          <a:pt x="2304661" y="466531"/>
                        </a:cubicBezTo>
                        <a:cubicBezTo>
                          <a:pt x="2318431" y="448827"/>
                          <a:pt x="2327215" y="427426"/>
                          <a:pt x="2341984" y="410547"/>
                        </a:cubicBezTo>
                        <a:cubicBezTo>
                          <a:pt x="2349368" y="402108"/>
                          <a:pt x="2361594" y="399336"/>
                          <a:pt x="2369975" y="391886"/>
                        </a:cubicBezTo>
                        <a:cubicBezTo>
                          <a:pt x="2389700" y="374353"/>
                          <a:pt x="2408304" y="355518"/>
                          <a:pt x="2425959" y="335902"/>
                        </a:cubicBezTo>
                        <a:cubicBezTo>
                          <a:pt x="2464169" y="293447"/>
                          <a:pt x="2449997" y="293045"/>
                          <a:pt x="2491273" y="242596"/>
                        </a:cubicBezTo>
                        <a:cubicBezTo>
                          <a:pt x="2505199" y="225575"/>
                          <a:pt x="2537926" y="195943"/>
                          <a:pt x="2537926" y="195943"/>
                        </a:cubicBezTo>
                        <a:cubicBezTo>
                          <a:pt x="2544147" y="177282"/>
                          <a:pt x="2549282" y="158224"/>
                          <a:pt x="2556588" y="139960"/>
                        </a:cubicBezTo>
                        <a:cubicBezTo>
                          <a:pt x="2561754" y="127045"/>
                          <a:pt x="2570365" y="115661"/>
                          <a:pt x="2575249" y="102637"/>
                        </a:cubicBezTo>
                        <a:cubicBezTo>
                          <a:pt x="2584221" y="78712"/>
                          <a:pt x="2582628" y="59887"/>
                          <a:pt x="2593910" y="37323"/>
                        </a:cubicBezTo>
                        <a:cubicBezTo>
                          <a:pt x="2604461" y="16221"/>
                          <a:pt x="2608780" y="13122"/>
                          <a:pt x="2621902" y="0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ko-KR" alt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굴림" pitchFamily="50" charset="-127"/>
                    </a:endParaRPr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E7981E2E-DD4B-5494-DFBE-34A844FEA1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29480" y="4966524"/>
                    <a:ext cx="674085" cy="269182"/>
                  </a:xfrm>
                  <a:custGeom>
                    <a:avLst/>
                    <a:gdLst>
                      <a:gd name="connsiteX0" fmla="*/ 0 w 2780523"/>
                      <a:gd name="connsiteY0" fmla="*/ 0 h 1110343"/>
                      <a:gd name="connsiteX1" fmla="*/ 307911 w 2780523"/>
                      <a:gd name="connsiteY1" fmla="*/ 9331 h 1110343"/>
                      <a:gd name="connsiteX2" fmla="*/ 373225 w 2780523"/>
                      <a:gd name="connsiteY2" fmla="*/ 18661 h 1110343"/>
                      <a:gd name="connsiteX3" fmla="*/ 466531 w 2780523"/>
                      <a:gd name="connsiteY3" fmla="*/ 27992 h 1110343"/>
                      <a:gd name="connsiteX4" fmla="*/ 541176 w 2780523"/>
                      <a:gd name="connsiteY4" fmla="*/ 46653 h 1110343"/>
                      <a:gd name="connsiteX5" fmla="*/ 643813 w 2780523"/>
                      <a:gd name="connsiteY5" fmla="*/ 65314 h 1110343"/>
                      <a:gd name="connsiteX6" fmla="*/ 690466 w 2780523"/>
                      <a:gd name="connsiteY6" fmla="*/ 74645 h 1110343"/>
                      <a:gd name="connsiteX7" fmla="*/ 765111 w 2780523"/>
                      <a:gd name="connsiteY7" fmla="*/ 83976 h 1110343"/>
                      <a:gd name="connsiteX8" fmla="*/ 811764 w 2780523"/>
                      <a:gd name="connsiteY8" fmla="*/ 93306 h 1110343"/>
                      <a:gd name="connsiteX9" fmla="*/ 867747 w 2780523"/>
                      <a:gd name="connsiteY9" fmla="*/ 102637 h 1110343"/>
                      <a:gd name="connsiteX10" fmla="*/ 1073021 w 2780523"/>
                      <a:gd name="connsiteY10" fmla="*/ 149290 h 1110343"/>
                      <a:gd name="connsiteX11" fmla="*/ 1166327 w 2780523"/>
                      <a:gd name="connsiteY11" fmla="*/ 177282 h 1110343"/>
                      <a:gd name="connsiteX12" fmla="*/ 1278294 w 2780523"/>
                      <a:gd name="connsiteY12" fmla="*/ 214604 h 1110343"/>
                      <a:gd name="connsiteX13" fmla="*/ 1324947 w 2780523"/>
                      <a:gd name="connsiteY13" fmla="*/ 223935 h 1110343"/>
                      <a:gd name="connsiteX14" fmla="*/ 1362270 w 2780523"/>
                      <a:gd name="connsiteY14" fmla="*/ 242596 h 1110343"/>
                      <a:gd name="connsiteX15" fmla="*/ 1408923 w 2780523"/>
                      <a:gd name="connsiteY15" fmla="*/ 251927 h 1110343"/>
                      <a:gd name="connsiteX16" fmla="*/ 1436915 w 2780523"/>
                      <a:gd name="connsiteY16" fmla="*/ 261257 h 1110343"/>
                      <a:gd name="connsiteX17" fmla="*/ 1511560 w 2780523"/>
                      <a:gd name="connsiteY17" fmla="*/ 289249 h 1110343"/>
                      <a:gd name="connsiteX18" fmla="*/ 1623527 w 2780523"/>
                      <a:gd name="connsiteY18" fmla="*/ 326572 h 1110343"/>
                      <a:gd name="connsiteX19" fmla="*/ 1679511 w 2780523"/>
                      <a:gd name="connsiteY19" fmla="*/ 354563 h 1110343"/>
                      <a:gd name="connsiteX20" fmla="*/ 1707502 w 2780523"/>
                      <a:gd name="connsiteY20" fmla="*/ 363894 h 1110343"/>
                      <a:gd name="connsiteX21" fmla="*/ 1744825 w 2780523"/>
                      <a:gd name="connsiteY21" fmla="*/ 382555 h 1110343"/>
                      <a:gd name="connsiteX22" fmla="*/ 1810139 w 2780523"/>
                      <a:gd name="connsiteY22" fmla="*/ 410547 h 1110343"/>
                      <a:gd name="connsiteX23" fmla="*/ 1866123 w 2780523"/>
                      <a:gd name="connsiteY23" fmla="*/ 438539 h 1110343"/>
                      <a:gd name="connsiteX24" fmla="*/ 1912776 w 2780523"/>
                      <a:gd name="connsiteY24" fmla="*/ 457200 h 1110343"/>
                      <a:gd name="connsiteX25" fmla="*/ 1950098 w 2780523"/>
                      <a:gd name="connsiteY25" fmla="*/ 485192 h 1110343"/>
                      <a:gd name="connsiteX26" fmla="*/ 2006082 w 2780523"/>
                      <a:gd name="connsiteY26" fmla="*/ 503853 h 1110343"/>
                      <a:gd name="connsiteX27" fmla="*/ 2062066 w 2780523"/>
                      <a:gd name="connsiteY27" fmla="*/ 531845 h 1110343"/>
                      <a:gd name="connsiteX28" fmla="*/ 2108719 w 2780523"/>
                      <a:gd name="connsiteY28" fmla="*/ 550506 h 1110343"/>
                      <a:gd name="connsiteX29" fmla="*/ 2164702 w 2780523"/>
                      <a:gd name="connsiteY29" fmla="*/ 578498 h 1110343"/>
                      <a:gd name="connsiteX30" fmla="*/ 2211356 w 2780523"/>
                      <a:gd name="connsiteY30" fmla="*/ 597159 h 1110343"/>
                      <a:gd name="connsiteX31" fmla="*/ 2258009 w 2780523"/>
                      <a:gd name="connsiteY31" fmla="*/ 625151 h 1110343"/>
                      <a:gd name="connsiteX32" fmla="*/ 2286000 w 2780523"/>
                      <a:gd name="connsiteY32" fmla="*/ 643812 h 1110343"/>
                      <a:gd name="connsiteX33" fmla="*/ 2332654 w 2780523"/>
                      <a:gd name="connsiteY33" fmla="*/ 662474 h 1110343"/>
                      <a:gd name="connsiteX34" fmla="*/ 2397968 w 2780523"/>
                      <a:gd name="connsiteY34" fmla="*/ 690465 h 1110343"/>
                      <a:gd name="connsiteX35" fmla="*/ 2425960 w 2780523"/>
                      <a:gd name="connsiteY35" fmla="*/ 709127 h 1110343"/>
                      <a:gd name="connsiteX36" fmla="*/ 2444621 w 2780523"/>
                      <a:gd name="connsiteY36" fmla="*/ 746449 h 1110343"/>
                      <a:gd name="connsiteX37" fmla="*/ 2491274 w 2780523"/>
                      <a:gd name="connsiteY37" fmla="*/ 811763 h 1110343"/>
                      <a:gd name="connsiteX38" fmla="*/ 2509935 w 2780523"/>
                      <a:gd name="connsiteY38" fmla="*/ 830425 h 1110343"/>
                      <a:gd name="connsiteX39" fmla="*/ 2528596 w 2780523"/>
                      <a:gd name="connsiteY39" fmla="*/ 858416 h 1110343"/>
                      <a:gd name="connsiteX40" fmla="*/ 2547258 w 2780523"/>
                      <a:gd name="connsiteY40" fmla="*/ 877078 h 1110343"/>
                      <a:gd name="connsiteX41" fmla="*/ 2565919 w 2780523"/>
                      <a:gd name="connsiteY41" fmla="*/ 905069 h 1110343"/>
                      <a:gd name="connsiteX42" fmla="*/ 2612572 w 2780523"/>
                      <a:gd name="connsiteY42" fmla="*/ 942392 h 1110343"/>
                      <a:gd name="connsiteX43" fmla="*/ 2649894 w 2780523"/>
                      <a:gd name="connsiteY43" fmla="*/ 989045 h 1110343"/>
                      <a:gd name="connsiteX44" fmla="*/ 2705878 w 2780523"/>
                      <a:gd name="connsiteY44" fmla="*/ 1035698 h 1110343"/>
                      <a:gd name="connsiteX45" fmla="*/ 2733870 w 2780523"/>
                      <a:gd name="connsiteY45" fmla="*/ 1063690 h 1110343"/>
                      <a:gd name="connsiteX46" fmla="*/ 2780523 w 2780523"/>
                      <a:gd name="connsiteY46" fmla="*/ 1110343 h 1110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2780523" h="1110343">
                        <a:moveTo>
                          <a:pt x="0" y="0"/>
                        </a:moveTo>
                        <a:lnTo>
                          <a:pt x="307911" y="9331"/>
                        </a:lnTo>
                        <a:cubicBezTo>
                          <a:pt x="329876" y="10429"/>
                          <a:pt x="351383" y="16091"/>
                          <a:pt x="373225" y="18661"/>
                        </a:cubicBezTo>
                        <a:cubicBezTo>
                          <a:pt x="404268" y="22313"/>
                          <a:pt x="435429" y="24882"/>
                          <a:pt x="466531" y="27992"/>
                        </a:cubicBezTo>
                        <a:lnTo>
                          <a:pt x="541176" y="46653"/>
                        </a:lnTo>
                        <a:cubicBezTo>
                          <a:pt x="584002" y="56536"/>
                          <a:pt x="598881" y="57145"/>
                          <a:pt x="643813" y="65314"/>
                        </a:cubicBezTo>
                        <a:cubicBezTo>
                          <a:pt x="659416" y="68151"/>
                          <a:pt x="674791" y="72233"/>
                          <a:pt x="690466" y="74645"/>
                        </a:cubicBezTo>
                        <a:cubicBezTo>
                          <a:pt x="715250" y="78458"/>
                          <a:pt x="740327" y="80163"/>
                          <a:pt x="765111" y="83976"/>
                        </a:cubicBezTo>
                        <a:cubicBezTo>
                          <a:pt x="780786" y="86387"/>
                          <a:pt x="796161" y="90469"/>
                          <a:pt x="811764" y="93306"/>
                        </a:cubicBezTo>
                        <a:cubicBezTo>
                          <a:pt x="830377" y="96690"/>
                          <a:pt x="849331" y="98304"/>
                          <a:pt x="867747" y="102637"/>
                        </a:cubicBezTo>
                        <a:cubicBezTo>
                          <a:pt x="1099241" y="157107"/>
                          <a:pt x="842036" y="107293"/>
                          <a:pt x="1073021" y="149290"/>
                        </a:cubicBezTo>
                        <a:cubicBezTo>
                          <a:pt x="1139465" y="182512"/>
                          <a:pt x="1080028" y="157367"/>
                          <a:pt x="1166327" y="177282"/>
                        </a:cubicBezTo>
                        <a:cubicBezTo>
                          <a:pt x="1315274" y="211655"/>
                          <a:pt x="1160666" y="179315"/>
                          <a:pt x="1278294" y="214604"/>
                        </a:cubicBezTo>
                        <a:cubicBezTo>
                          <a:pt x="1293484" y="219161"/>
                          <a:pt x="1309396" y="220825"/>
                          <a:pt x="1324947" y="223935"/>
                        </a:cubicBezTo>
                        <a:cubicBezTo>
                          <a:pt x="1337388" y="230155"/>
                          <a:pt x="1349074" y="238197"/>
                          <a:pt x="1362270" y="242596"/>
                        </a:cubicBezTo>
                        <a:cubicBezTo>
                          <a:pt x="1377315" y="247611"/>
                          <a:pt x="1393538" y="248081"/>
                          <a:pt x="1408923" y="251927"/>
                        </a:cubicBezTo>
                        <a:cubicBezTo>
                          <a:pt x="1418465" y="254312"/>
                          <a:pt x="1427584" y="258147"/>
                          <a:pt x="1436915" y="261257"/>
                        </a:cubicBezTo>
                        <a:cubicBezTo>
                          <a:pt x="1500117" y="303391"/>
                          <a:pt x="1422778" y="256964"/>
                          <a:pt x="1511560" y="289249"/>
                        </a:cubicBezTo>
                        <a:cubicBezTo>
                          <a:pt x="1634937" y="334114"/>
                          <a:pt x="1501196" y="306183"/>
                          <a:pt x="1623527" y="326572"/>
                        </a:cubicBezTo>
                        <a:cubicBezTo>
                          <a:pt x="1642188" y="335902"/>
                          <a:pt x="1660445" y="346089"/>
                          <a:pt x="1679511" y="354563"/>
                        </a:cubicBezTo>
                        <a:cubicBezTo>
                          <a:pt x="1688498" y="358557"/>
                          <a:pt x="1698462" y="360020"/>
                          <a:pt x="1707502" y="363894"/>
                        </a:cubicBezTo>
                        <a:cubicBezTo>
                          <a:pt x="1720287" y="369373"/>
                          <a:pt x="1732162" y="376799"/>
                          <a:pt x="1744825" y="382555"/>
                        </a:cubicBezTo>
                        <a:cubicBezTo>
                          <a:pt x="1766388" y="392357"/>
                          <a:pt x="1788633" y="400621"/>
                          <a:pt x="1810139" y="410547"/>
                        </a:cubicBezTo>
                        <a:cubicBezTo>
                          <a:pt x="1829083" y="419290"/>
                          <a:pt x="1847129" y="429905"/>
                          <a:pt x="1866123" y="438539"/>
                        </a:cubicBezTo>
                        <a:cubicBezTo>
                          <a:pt x="1881371" y="445470"/>
                          <a:pt x="1898135" y="449066"/>
                          <a:pt x="1912776" y="457200"/>
                        </a:cubicBezTo>
                        <a:cubicBezTo>
                          <a:pt x="1926370" y="464752"/>
                          <a:pt x="1936189" y="478237"/>
                          <a:pt x="1950098" y="485192"/>
                        </a:cubicBezTo>
                        <a:cubicBezTo>
                          <a:pt x="1967692" y="493989"/>
                          <a:pt x="1987924" y="496287"/>
                          <a:pt x="2006082" y="503853"/>
                        </a:cubicBezTo>
                        <a:cubicBezTo>
                          <a:pt x="2025341" y="511878"/>
                          <a:pt x="2043072" y="523211"/>
                          <a:pt x="2062066" y="531845"/>
                        </a:cubicBezTo>
                        <a:cubicBezTo>
                          <a:pt x="2077314" y="538776"/>
                          <a:pt x="2093471" y="543575"/>
                          <a:pt x="2108719" y="550506"/>
                        </a:cubicBezTo>
                        <a:cubicBezTo>
                          <a:pt x="2127713" y="559140"/>
                          <a:pt x="2145708" y="569865"/>
                          <a:pt x="2164702" y="578498"/>
                        </a:cubicBezTo>
                        <a:cubicBezTo>
                          <a:pt x="2179950" y="585429"/>
                          <a:pt x="2196375" y="589669"/>
                          <a:pt x="2211356" y="597159"/>
                        </a:cubicBezTo>
                        <a:cubicBezTo>
                          <a:pt x="2227577" y="605269"/>
                          <a:pt x="2242630" y="615539"/>
                          <a:pt x="2258009" y="625151"/>
                        </a:cubicBezTo>
                        <a:cubicBezTo>
                          <a:pt x="2267518" y="631094"/>
                          <a:pt x="2275970" y="638797"/>
                          <a:pt x="2286000" y="643812"/>
                        </a:cubicBezTo>
                        <a:cubicBezTo>
                          <a:pt x="2300981" y="651303"/>
                          <a:pt x="2317673" y="654983"/>
                          <a:pt x="2332654" y="662474"/>
                        </a:cubicBezTo>
                        <a:cubicBezTo>
                          <a:pt x="2397087" y="694691"/>
                          <a:pt x="2320294" y="671048"/>
                          <a:pt x="2397968" y="690465"/>
                        </a:cubicBezTo>
                        <a:cubicBezTo>
                          <a:pt x="2407299" y="696686"/>
                          <a:pt x="2418781" y="700512"/>
                          <a:pt x="2425960" y="709127"/>
                        </a:cubicBezTo>
                        <a:cubicBezTo>
                          <a:pt x="2434864" y="719812"/>
                          <a:pt x="2437720" y="734373"/>
                          <a:pt x="2444621" y="746449"/>
                        </a:cubicBezTo>
                        <a:cubicBezTo>
                          <a:pt x="2453437" y="761878"/>
                          <a:pt x="2482167" y="800835"/>
                          <a:pt x="2491274" y="811763"/>
                        </a:cubicBezTo>
                        <a:cubicBezTo>
                          <a:pt x="2496906" y="818521"/>
                          <a:pt x="2504440" y="823556"/>
                          <a:pt x="2509935" y="830425"/>
                        </a:cubicBezTo>
                        <a:cubicBezTo>
                          <a:pt x="2516940" y="839181"/>
                          <a:pt x="2521591" y="849660"/>
                          <a:pt x="2528596" y="858416"/>
                        </a:cubicBezTo>
                        <a:cubicBezTo>
                          <a:pt x="2534092" y="865286"/>
                          <a:pt x="2541762" y="870208"/>
                          <a:pt x="2547258" y="877078"/>
                        </a:cubicBezTo>
                        <a:cubicBezTo>
                          <a:pt x="2554263" y="885834"/>
                          <a:pt x="2558914" y="896313"/>
                          <a:pt x="2565919" y="905069"/>
                        </a:cubicBezTo>
                        <a:cubicBezTo>
                          <a:pt x="2602859" y="951244"/>
                          <a:pt x="2564067" y="893887"/>
                          <a:pt x="2612572" y="942392"/>
                        </a:cubicBezTo>
                        <a:cubicBezTo>
                          <a:pt x="2626654" y="956474"/>
                          <a:pt x="2636780" y="974057"/>
                          <a:pt x="2649894" y="989045"/>
                        </a:cubicBezTo>
                        <a:cubicBezTo>
                          <a:pt x="2693929" y="1039371"/>
                          <a:pt x="2660012" y="997476"/>
                          <a:pt x="2705878" y="1035698"/>
                        </a:cubicBezTo>
                        <a:cubicBezTo>
                          <a:pt x="2716015" y="1044146"/>
                          <a:pt x="2723851" y="1055102"/>
                          <a:pt x="2733870" y="1063690"/>
                        </a:cubicBezTo>
                        <a:cubicBezTo>
                          <a:pt x="2780776" y="1103896"/>
                          <a:pt x="2762439" y="1074177"/>
                          <a:pt x="2780523" y="1110343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rgbClr val="7030A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ko-KR" alt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굴림" pitchFamily="50" charset="-127"/>
                    </a:endParaRPr>
                  </a:p>
                </p:txBody>
              </p: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1A654335-1713-3790-8EC6-C7FC0AD18243}"/>
                      </a:ext>
                    </a:extLst>
                  </p:cNvPr>
                  <p:cNvSpPr txBox="1"/>
                  <p:nvPr/>
                </p:nvSpPr>
                <p:spPr>
                  <a:xfrm>
                    <a:off x="6903414" y="5002673"/>
                    <a:ext cx="778511" cy="51891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r"/>
                    <a:r>
                      <a:rPr lang="en-US" altLang="ko-KR" sz="1100" b="1">
                        <a:solidFill>
                          <a:schemeClr val="accent5"/>
                        </a:solidFill>
                      </a:rPr>
                      <a:t>0.05</a:t>
                    </a:r>
                    <a:endParaRPr lang="ko-KR" altLang="en-US" sz="1100" b="1">
                      <a:solidFill>
                        <a:schemeClr val="accent5"/>
                      </a:solidFill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C8B8647B-EB1F-3DCF-FC5B-8BFC64FA933D}"/>
                      </a:ext>
                    </a:extLst>
                  </p:cNvPr>
                  <p:cNvSpPr txBox="1"/>
                  <p:nvPr/>
                </p:nvSpPr>
                <p:spPr>
                  <a:xfrm>
                    <a:off x="6425851" y="5151772"/>
                    <a:ext cx="778511" cy="51891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r"/>
                    <a:r>
                      <a:rPr lang="en-US" altLang="ko-KR" sz="1100" b="1">
                        <a:solidFill>
                          <a:srgbClr val="7030A0"/>
                        </a:solidFill>
                      </a:rPr>
                      <a:t>0.05</a:t>
                    </a:r>
                    <a:endParaRPr lang="ko-KR" altLang="en-US" sz="1100" b="1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CE96ABF4-00BA-0AEE-109C-E11E8B56B332}"/>
                      </a:ext>
                    </a:extLst>
                  </p:cNvPr>
                  <p:cNvSpPr txBox="1"/>
                  <p:nvPr/>
                </p:nvSpPr>
                <p:spPr>
                  <a:xfrm>
                    <a:off x="6532232" y="4231415"/>
                    <a:ext cx="645222" cy="51891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r"/>
                    <a:r>
                      <a:rPr lang="en-US" altLang="ko-KR" sz="1100" b="1">
                        <a:solidFill>
                          <a:schemeClr val="accent3"/>
                        </a:solidFill>
                      </a:rPr>
                      <a:t>0.5</a:t>
                    </a:r>
                    <a:endParaRPr lang="ko-KR" altLang="en-US" sz="1100" b="1">
                      <a:solidFill>
                        <a:schemeClr val="accent3"/>
                      </a:solidFill>
                    </a:endParaRPr>
                  </a:p>
                </p:txBody>
              </p:sp>
            </p:grp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94838E58-DB75-D381-CA46-F280CD202AB5}"/>
                    </a:ext>
                  </a:extLst>
                </p:cNvPr>
                <p:cNvSpPr txBox="1"/>
                <p:nvPr/>
              </p:nvSpPr>
              <p:spPr>
                <a:xfrm>
                  <a:off x="6969220" y="4908019"/>
                  <a:ext cx="435080" cy="34991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r"/>
                  <a:r>
                    <a:rPr lang="en-US" altLang="ko-KR" sz="1100" b="1">
                      <a:solidFill>
                        <a:srgbClr val="003D70"/>
                      </a:solidFill>
                    </a:rPr>
                    <a:t>0.4</a:t>
                  </a:r>
                  <a:endParaRPr lang="ko-KR" altLang="en-US" sz="1100" b="1">
                    <a:solidFill>
                      <a:srgbClr val="003D70"/>
                    </a:solidFill>
                  </a:endParaRPr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0184D9C-3291-D011-29C1-451CDD3AFB2A}"/>
                  </a:ext>
                </a:extLst>
              </p:cNvPr>
              <p:cNvSpPr txBox="1"/>
              <p:nvPr/>
            </p:nvSpPr>
            <p:spPr>
              <a:xfrm rot="5400000">
                <a:off x="6436485" y="5426027"/>
                <a:ext cx="325730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r"/>
                <a:r>
                  <a:rPr lang="en-US" altLang="ko-KR" sz="1100" b="1"/>
                  <a:t>…</a:t>
                </a:r>
                <a:endParaRPr lang="ko-KR" altLang="en-US" sz="1100" b="1"/>
              </a:p>
            </p:txBody>
          </p:sp>
        </p:grp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B4126468-0DA9-4612-0CFE-6BB82AC6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4F4F4"/>
                </a:clrFrom>
                <a:clrTo>
                  <a:srgbClr val="F4F4F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92626" y="5094008"/>
              <a:ext cx="1365082" cy="1215438"/>
            </a:xfrm>
            <a:prstGeom prst="rect">
              <a:avLst/>
            </a:prstGeom>
          </p:spPr>
        </p:pic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4B60E452-3454-CDF6-B31D-4AB5D1955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6755"/>
            <a:stretch/>
          </p:blipFill>
          <p:spPr>
            <a:xfrm rot="5400000">
              <a:off x="3844065" y="4896931"/>
              <a:ext cx="589558" cy="756030"/>
            </a:xfrm>
            <a:prstGeom prst="rect">
              <a:avLst/>
            </a:prstGeom>
          </p:spPr>
        </p:pic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C830D4A7-6773-68C0-5273-EF9CE15DDC2E}"/>
                </a:ext>
              </a:extLst>
            </p:cNvPr>
            <p:cNvGrpSpPr/>
            <p:nvPr/>
          </p:nvGrpSpPr>
          <p:grpSpPr>
            <a:xfrm>
              <a:off x="3914880" y="5643545"/>
              <a:ext cx="447930" cy="278222"/>
              <a:chOff x="2146078" y="3324634"/>
              <a:chExt cx="378102" cy="511034"/>
            </a:xfrm>
          </p:grpSpPr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00140743-BC9B-C906-E658-81899F09DDD3}"/>
                  </a:ext>
                </a:extLst>
              </p:cNvPr>
              <p:cNvGrpSpPr/>
              <p:nvPr/>
            </p:nvGrpSpPr>
            <p:grpSpPr>
              <a:xfrm>
                <a:off x="2146078" y="3324634"/>
                <a:ext cx="274846" cy="511034"/>
                <a:chOff x="2146082" y="3324634"/>
                <a:chExt cx="362522" cy="511034"/>
              </a:xfrm>
            </p:grpSpPr>
            <p:sp>
              <p:nvSpPr>
                <p:cNvPr id="143" name="직사각형 142">
                  <a:extLst>
                    <a:ext uri="{FF2B5EF4-FFF2-40B4-BE49-F238E27FC236}">
                      <a16:creationId xmlns:a16="http://schemas.microsoft.com/office/drawing/2014/main" id="{0B0384FB-A8C1-6161-5EDA-B37973A7E00D}"/>
                    </a:ext>
                  </a:extLst>
                </p:cNvPr>
                <p:cNvSpPr/>
                <p:nvPr/>
              </p:nvSpPr>
              <p:spPr>
                <a:xfrm>
                  <a:off x="2146082" y="3324634"/>
                  <a:ext cx="85243" cy="511034"/>
                </a:xfrm>
                <a:prstGeom prst="rect">
                  <a:avLst/>
                </a:prstGeom>
                <a:solidFill>
                  <a:srgbClr val="C0504D"/>
                </a:solidFill>
                <a:ln w="25400" cap="flat" cmpd="sng" algn="ctr">
                  <a:solidFill>
                    <a:srgbClr val="C0504D">
                      <a:shade val="1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515B8472-C1CD-EF13-0114-74B0E40CCAF5}"/>
                    </a:ext>
                  </a:extLst>
                </p:cNvPr>
                <p:cNvSpPr/>
                <p:nvPr/>
              </p:nvSpPr>
              <p:spPr>
                <a:xfrm>
                  <a:off x="2284722" y="3398020"/>
                  <a:ext cx="85243" cy="374941"/>
                </a:xfrm>
                <a:prstGeom prst="rect">
                  <a:avLst/>
                </a:prstGeom>
                <a:solidFill>
                  <a:srgbClr val="C0504D"/>
                </a:solidFill>
                <a:ln w="25400" cap="flat" cmpd="sng" algn="ctr">
                  <a:solidFill>
                    <a:srgbClr val="C0504D">
                      <a:shade val="1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56F056A7-0131-14CB-F727-BAE2651A64C5}"/>
                    </a:ext>
                  </a:extLst>
                </p:cNvPr>
                <p:cNvSpPr/>
                <p:nvPr/>
              </p:nvSpPr>
              <p:spPr>
                <a:xfrm>
                  <a:off x="2423361" y="3469056"/>
                  <a:ext cx="85243" cy="225831"/>
                </a:xfrm>
                <a:prstGeom prst="rect">
                  <a:avLst/>
                </a:prstGeom>
                <a:solidFill>
                  <a:srgbClr val="C0504D"/>
                </a:solidFill>
                <a:ln w="25400" cap="flat" cmpd="sng" algn="ctr">
                  <a:solidFill>
                    <a:srgbClr val="C0504D">
                      <a:shade val="1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A30C97BA-CF1F-370B-C643-29154650A48A}"/>
                  </a:ext>
                </a:extLst>
              </p:cNvPr>
              <p:cNvSpPr/>
              <p:nvPr/>
            </p:nvSpPr>
            <p:spPr>
              <a:xfrm>
                <a:off x="2459553" y="3519981"/>
                <a:ext cx="64627" cy="131020"/>
              </a:xfrm>
              <a:prstGeom prst="rect">
                <a:avLst/>
              </a:prstGeom>
              <a:solidFill>
                <a:srgbClr val="C0504D"/>
              </a:solidFill>
              <a:ln w="25400" cap="flat" cmpd="sng" algn="ctr">
                <a:solidFill>
                  <a:srgbClr val="C0504D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C6505110-E21A-2058-A2FE-CCEED2F1FDB0}"/>
                </a:ext>
              </a:extLst>
            </p:cNvPr>
            <p:cNvGrpSpPr/>
            <p:nvPr/>
          </p:nvGrpSpPr>
          <p:grpSpPr>
            <a:xfrm>
              <a:off x="3914881" y="6071173"/>
              <a:ext cx="447928" cy="278222"/>
              <a:chOff x="2146079" y="3324634"/>
              <a:chExt cx="378101" cy="511034"/>
            </a:xfrm>
          </p:grpSpPr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5F02590C-3B07-C471-F103-12D516B52981}"/>
                  </a:ext>
                </a:extLst>
              </p:cNvPr>
              <p:cNvGrpSpPr/>
              <p:nvPr/>
            </p:nvGrpSpPr>
            <p:grpSpPr>
              <a:xfrm>
                <a:off x="2146079" y="3324634"/>
                <a:ext cx="274846" cy="511034"/>
                <a:chOff x="2146082" y="3324634"/>
                <a:chExt cx="362522" cy="511034"/>
              </a:xfrm>
            </p:grpSpPr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80E206E0-07B2-A246-DE54-B66D9DD6609B}"/>
                    </a:ext>
                  </a:extLst>
                </p:cNvPr>
                <p:cNvSpPr/>
                <p:nvPr/>
              </p:nvSpPr>
              <p:spPr>
                <a:xfrm>
                  <a:off x="2146082" y="3324634"/>
                  <a:ext cx="85243" cy="511034"/>
                </a:xfrm>
                <a:prstGeom prst="rect">
                  <a:avLst/>
                </a:prstGeom>
                <a:solidFill>
                  <a:srgbClr val="F79646"/>
                </a:solidFill>
                <a:ln w="25400" cap="flat" cmpd="sng" algn="ctr">
                  <a:solidFill>
                    <a:srgbClr val="F79646">
                      <a:shade val="1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520A8220-2867-8FAA-725C-4C0462A7C948}"/>
                    </a:ext>
                  </a:extLst>
                </p:cNvPr>
                <p:cNvSpPr/>
                <p:nvPr/>
              </p:nvSpPr>
              <p:spPr>
                <a:xfrm>
                  <a:off x="2284722" y="3398020"/>
                  <a:ext cx="85243" cy="374941"/>
                </a:xfrm>
                <a:prstGeom prst="rect">
                  <a:avLst/>
                </a:prstGeom>
                <a:solidFill>
                  <a:srgbClr val="F79646"/>
                </a:solidFill>
                <a:ln w="25400" cap="flat" cmpd="sng" algn="ctr">
                  <a:solidFill>
                    <a:srgbClr val="F79646">
                      <a:shade val="1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0" name="직사각형 139">
                  <a:extLst>
                    <a:ext uri="{FF2B5EF4-FFF2-40B4-BE49-F238E27FC236}">
                      <a16:creationId xmlns:a16="http://schemas.microsoft.com/office/drawing/2014/main" id="{53EC2363-273E-21C9-853D-A9F0F8FCC69D}"/>
                    </a:ext>
                  </a:extLst>
                </p:cNvPr>
                <p:cNvSpPr/>
                <p:nvPr/>
              </p:nvSpPr>
              <p:spPr>
                <a:xfrm>
                  <a:off x="2423361" y="3469056"/>
                  <a:ext cx="85243" cy="225831"/>
                </a:xfrm>
                <a:prstGeom prst="rect">
                  <a:avLst/>
                </a:prstGeom>
                <a:solidFill>
                  <a:srgbClr val="F79646"/>
                </a:solidFill>
                <a:ln w="25400" cap="flat" cmpd="sng" algn="ctr">
                  <a:solidFill>
                    <a:srgbClr val="F79646">
                      <a:shade val="1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F1BBE348-3CEF-C2D0-4A43-A03DAB99F3D7}"/>
                  </a:ext>
                </a:extLst>
              </p:cNvPr>
              <p:cNvSpPr/>
              <p:nvPr/>
            </p:nvSpPr>
            <p:spPr>
              <a:xfrm>
                <a:off x="2459553" y="3519981"/>
                <a:ext cx="64627" cy="131020"/>
              </a:xfrm>
              <a:prstGeom prst="rect">
                <a:avLst/>
              </a:prstGeom>
              <a:solidFill>
                <a:srgbClr val="F79646"/>
              </a:solidFill>
              <a:ln w="25400" cap="flat" cmpd="sng" algn="ctr">
                <a:solidFill>
                  <a:srgbClr val="F79646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B1D0B3F8-6E76-9765-2DA3-14DF63270226}"/>
                </a:ext>
              </a:extLst>
            </p:cNvPr>
            <p:cNvGrpSpPr/>
            <p:nvPr/>
          </p:nvGrpSpPr>
          <p:grpSpPr>
            <a:xfrm>
              <a:off x="7369455" y="5288206"/>
              <a:ext cx="1315936" cy="827042"/>
              <a:chOff x="7020485" y="5173122"/>
              <a:chExt cx="1315936" cy="827042"/>
            </a:xfrm>
          </p:grpSpPr>
          <p:pic>
            <p:nvPicPr>
              <p:cNvPr id="132" name="그림 131">
                <a:extLst>
                  <a:ext uri="{FF2B5EF4-FFF2-40B4-BE49-F238E27FC236}">
                    <a16:creationId xmlns:a16="http://schemas.microsoft.com/office/drawing/2014/main" id="{302C67FF-A0BE-CF31-992C-54234966E0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b="16755"/>
              <a:stretch/>
            </p:blipFill>
            <p:spPr>
              <a:xfrm rot="5400000">
                <a:off x="7393612" y="5057355"/>
                <a:ext cx="826168" cy="1059450"/>
              </a:xfrm>
              <a:prstGeom prst="rect">
                <a:avLst/>
              </a:prstGeom>
            </p:spPr>
          </p:pic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3A7EB160-2C0F-1B25-6B29-1C3C96AE8C4C}"/>
                  </a:ext>
                </a:extLst>
              </p:cNvPr>
              <p:cNvSpPr/>
              <p:nvPr/>
            </p:nvSpPr>
            <p:spPr bwMode="auto">
              <a:xfrm>
                <a:off x="7261095" y="5173122"/>
                <a:ext cx="1040036" cy="826168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ea typeface="굴림" pitchFamily="50" charset="-127"/>
                </a:endParaRPr>
              </a:p>
            </p:txBody>
          </p:sp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id="{120BC920-AB0A-0462-949F-CD90DC3B5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20485" y="5419103"/>
                <a:ext cx="304843" cy="295316"/>
              </a:xfrm>
              <a:prstGeom prst="rect">
                <a:avLst/>
              </a:prstGeom>
            </p:spPr>
          </p:pic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D6979052-44F8-AE35-A952-1F333345BC47}"/>
                  </a:ext>
                </a:extLst>
              </p:cNvPr>
              <p:cNvSpPr/>
              <p:nvPr/>
            </p:nvSpPr>
            <p:spPr bwMode="auto">
              <a:xfrm>
                <a:off x="7270763" y="5298101"/>
                <a:ext cx="649963" cy="275052"/>
              </a:xfrm>
              <a:custGeom>
                <a:avLst/>
                <a:gdLst>
                  <a:gd name="connsiteX0" fmla="*/ 0 w 2621902"/>
                  <a:gd name="connsiteY0" fmla="*/ 1296955 h 1296955"/>
                  <a:gd name="connsiteX1" fmla="*/ 615820 w 2621902"/>
                  <a:gd name="connsiteY1" fmla="*/ 1278294 h 1296955"/>
                  <a:gd name="connsiteX2" fmla="*/ 662473 w 2621902"/>
                  <a:gd name="connsiteY2" fmla="*/ 1268964 h 1296955"/>
                  <a:gd name="connsiteX3" fmla="*/ 774441 w 2621902"/>
                  <a:gd name="connsiteY3" fmla="*/ 1259633 h 1296955"/>
                  <a:gd name="connsiteX4" fmla="*/ 858416 w 2621902"/>
                  <a:gd name="connsiteY4" fmla="*/ 1240972 h 1296955"/>
                  <a:gd name="connsiteX5" fmla="*/ 933061 w 2621902"/>
                  <a:gd name="connsiteY5" fmla="*/ 1222311 h 1296955"/>
                  <a:gd name="connsiteX6" fmla="*/ 1017037 w 2621902"/>
                  <a:gd name="connsiteY6" fmla="*/ 1194319 h 1296955"/>
                  <a:gd name="connsiteX7" fmla="*/ 1045028 w 2621902"/>
                  <a:gd name="connsiteY7" fmla="*/ 1184988 h 1296955"/>
                  <a:gd name="connsiteX8" fmla="*/ 1119673 w 2621902"/>
                  <a:gd name="connsiteY8" fmla="*/ 1166327 h 1296955"/>
                  <a:gd name="connsiteX9" fmla="*/ 1156996 w 2621902"/>
                  <a:gd name="connsiteY9" fmla="*/ 1156996 h 1296955"/>
                  <a:gd name="connsiteX10" fmla="*/ 1203649 w 2621902"/>
                  <a:gd name="connsiteY10" fmla="*/ 1147666 h 1296955"/>
                  <a:gd name="connsiteX11" fmla="*/ 1240971 w 2621902"/>
                  <a:gd name="connsiteY11" fmla="*/ 1129004 h 1296955"/>
                  <a:gd name="connsiteX12" fmla="*/ 1343608 w 2621902"/>
                  <a:gd name="connsiteY12" fmla="*/ 1101013 h 1296955"/>
                  <a:gd name="connsiteX13" fmla="*/ 1399592 w 2621902"/>
                  <a:gd name="connsiteY13" fmla="*/ 1082351 h 1296955"/>
                  <a:gd name="connsiteX14" fmla="*/ 1502228 w 2621902"/>
                  <a:gd name="connsiteY14" fmla="*/ 1063690 h 1296955"/>
                  <a:gd name="connsiteX15" fmla="*/ 1595535 w 2621902"/>
                  <a:gd name="connsiteY15" fmla="*/ 1035698 h 1296955"/>
                  <a:gd name="connsiteX16" fmla="*/ 1688841 w 2621902"/>
                  <a:gd name="connsiteY16" fmla="*/ 998376 h 1296955"/>
                  <a:gd name="connsiteX17" fmla="*/ 1716832 w 2621902"/>
                  <a:gd name="connsiteY17" fmla="*/ 979715 h 1296955"/>
                  <a:gd name="connsiteX18" fmla="*/ 1810139 w 2621902"/>
                  <a:gd name="connsiteY18" fmla="*/ 905070 h 1296955"/>
                  <a:gd name="connsiteX19" fmla="*/ 1884784 w 2621902"/>
                  <a:gd name="connsiteY19" fmla="*/ 849086 h 1296955"/>
                  <a:gd name="connsiteX20" fmla="*/ 2015412 w 2621902"/>
                  <a:gd name="connsiteY20" fmla="*/ 755780 h 1296955"/>
                  <a:gd name="connsiteX21" fmla="*/ 2071396 w 2621902"/>
                  <a:gd name="connsiteY21" fmla="*/ 690466 h 1296955"/>
                  <a:gd name="connsiteX22" fmla="*/ 2090057 w 2621902"/>
                  <a:gd name="connsiteY22" fmla="*/ 671804 h 1296955"/>
                  <a:gd name="connsiteX23" fmla="*/ 2136710 w 2621902"/>
                  <a:gd name="connsiteY23" fmla="*/ 643813 h 1296955"/>
                  <a:gd name="connsiteX24" fmla="*/ 2211355 w 2621902"/>
                  <a:gd name="connsiteY24" fmla="*/ 559837 h 1296955"/>
                  <a:gd name="connsiteX25" fmla="*/ 2239347 w 2621902"/>
                  <a:gd name="connsiteY25" fmla="*/ 522515 h 1296955"/>
                  <a:gd name="connsiteX26" fmla="*/ 2304661 w 2621902"/>
                  <a:gd name="connsiteY26" fmla="*/ 466531 h 1296955"/>
                  <a:gd name="connsiteX27" fmla="*/ 2341984 w 2621902"/>
                  <a:gd name="connsiteY27" fmla="*/ 410547 h 1296955"/>
                  <a:gd name="connsiteX28" fmla="*/ 2369975 w 2621902"/>
                  <a:gd name="connsiteY28" fmla="*/ 391886 h 1296955"/>
                  <a:gd name="connsiteX29" fmla="*/ 2425959 w 2621902"/>
                  <a:gd name="connsiteY29" fmla="*/ 335902 h 1296955"/>
                  <a:gd name="connsiteX30" fmla="*/ 2491273 w 2621902"/>
                  <a:gd name="connsiteY30" fmla="*/ 242596 h 1296955"/>
                  <a:gd name="connsiteX31" fmla="*/ 2537926 w 2621902"/>
                  <a:gd name="connsiteY31" fmla="*/ 195943 h 1296955"/>
                  <a:gd name="connsiteX32" fmla="*/ 2556588 w 2621902"/>
                  <a:gd name="connsiteY32" fmla="*/ 139960 h 1296955"/>
                  <a:gd name="connsiteX33" fmla="*/ 2575249 w 2621902"/>
                  <a:gd name="connsiteY33" fmla="*/ 102637 h 1296955"/>
                  <a:gd name="connsiteX34" fmla="*/ 2593910 w 2621902"/>
                  <a:gd name="connsiteY34" fmla="*/ 37323 h 1296955"/>
                  <a:gd name="connsiteX35" fmla="*/ 2621902 w 2621902"/>
                  <a:gd name="connsiteY35" fmla="*/ 0 h 1296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621902" h="1296955">
                    <a:moveTo>
                      <a:pt x="0" y="1296955"/>
                    </a:moveTo>
                    <a:lnTo>
                      <a:pt x="615820" y="1278294"/>
                    </a:lnTo>
                    <a:cubicBezTo>
                      <a:pt x="631665" y="1277625"/>
                      <a:pt x="646723" y="1270817"/>
                      <a:pt x="662473" y="1268964"/>
                    </a:cubicBezTo>
                    <a:cubicBezTo>
                      <a:pt x="699669" y="1264588"/>
                      <a:pt x="737118" y="1262743"/>
                      <a:pt x="774441" y="1259633"/>
                    </a:cubicBezTo>
                    <a:cubicBezTo>
                      <a:pt x="903709" y="1227314"/>
                      <a:pt x="704506" y="1276489"/>
                      <a:pt x="858416" y="1240972"/>
                    </a:cubicBezTo>
                    <a:cubicBezTo>
                      <a:pt x="883407" y="1235205"/>
                      <a:pt x="908179" y="1228531"/>
                      <a:pt x="933061" y="1222311"/>
                    </a:cubicBezTo>
                    <a:cubicBezTo>
                      <a:pt x="995147" y="1191267"/>
                      <a:pt x="944684" y="1212407"/>
                      <a:pt x="1017037" y="1194319"/>
                    </a:cubicBezTo>
                    <a:cubicBezTo>
                      <a:pt x="1026578" y="1191934"/>
                      <a:pt x="1035539" y="1187576"/>
                      <a:pt x="1045028" y="1184988"/>
                    </a:cubicBezTo>
                    <a:cubicBezTo>
                      <a:pt x="1069772" y="1178240"/>
                      <a:pt x="1094791" y="1172547"/>
                      <a:pt x="1119673" y="1166327"/>
                    </a:cubicBezTo>
                    <a:cubicBezTo>
                      <a:pt x="1132114" y="1163217"/>
                      <a:pt x="1144421" y="1159511"/>
                      <a:pt x="1156996" y="1156996"/>
                    </a:cubicBezTo>
                    <a:lnTo>
                      <a:pt x="1203649" y="1147666"/>
                    </a:lnTo>
                    <a:cubicBezTo>
                      <a:pt x="1216090" y="1141445"/>
                      <a:pt x="1227899" y="1133757"/>
                      <a:pt x="1240971" y="1129004"/>
                    </a:cubicBezTo>
                    <a:cubicBezTo>
                      <a:pt x="1305808" y="1105427"/>
                      <a:pt x="1291573" y="1116624"/>
                      <a:pt x="1343608" y="1101013"/>
                    </a:cubicBezTo>
                    <a:cubicBezTo>
                      <a:pt x="1362449" y="1095361"/>
                      <a:pt x="1380508" y="1087122"/>
                      <a:pt x="1399592" y="1082351"/>
                    </a:cubicBezTo>
                    <a:cubicBezTo>
                      <a:pt x="1435056" y="1073485"/>
                      <a:pt x="1467338" y="1074157"/>
                      <a:pt x="1502228" y="1063690"/>
                    </a:cubicBezTo>
                    <a:cubicBezTo>
                      <a:pt x="1624981" y="1026864"/>
                      <a:pt x="1474342" y="1059937"/>
                      <a:pt x="1595535" y="1035698"/>
                    </a:cubicBezTo>
                    <a:cubicBezTo>
                      <a:pt x="1713098" y="965160"/>
                      <a:pt x="1574288" y="1041333"/>
                      <a:pt x="1688841" y="998376"/>
                    </a:cubicBezTo>
                    <a:cubicBezTo>
                      <a:pt x="1699341" y="994439"/>
                      <a:pt x="1707944" y="986552"/>
                      <a:pt x="1716832" y="979715"/>
                    </a:cubicBezTo>
                    <a:cubicBezTo>
                      <a:pt x="1748402" y="955430"/>
                      <a:pt x="1778699" y="929523"/>
                      <a:pt x="1810139" y="905070"/>
                    </a:cubicBezTo>
                    <a:cubicBezTo>
                      <a:pt x="1834690" y="885975"/>
                      <a:pt x="1858905" y="866338"/>
                      <a:pt x="1884784" y="849086"/>
                    </a:cubicBezTo>
                    <a:cubicBezTo>
                      <a:pt x="1921125" y="824858"/>
                      <a:pt x="1985951" y="783137"/>
                      <a:pt x="2015412" y="755780"/>
                    </a:cubicBezTo>
                    <a:cubicBezTo>
                      <a:pt x="2036425" y="736268"/>
                      <a:pt x="2052346" y="711898"/>
                      <a:pt x="2071396" y="690466"/>
                    </a:cubicBezTo>
                    <a:cubicBezTo>
                      <a:pt x="2077240" y="683891"/>
                      <a:pt x="2082899" y="676917"/>
                      <a:pt x="2090057" y="671804"/>
                    </a:cubicBezTo>
                    <a:cubicBezTo>
                      <a:pt x="2104814" y="661263"/>
                      <a:pt x="2121159" y="653143"/>
                      <a:pt x="2136710" y="643813"/>
                    </a:cubicBezTo>
                    <a:cubicBezTo>
                      <a:pt x="2262580" y="486474"/>
                      <a:pt x="2091431" y="696892"/>
                      <a:pt x="2211355" y="559837"/>
                    </a:cubicBezTo>
                    <a:cubicBezTo>
                      <a:pt x="2221595" y="548134"/>
                      <a:pt x="2228351" y="533511"/>
                      <a:pt x="2239347" y="522515"/>
                    </a:cubicBezTo>
                    <a:cubicBezTo>
                      <a:pt x="2283170" y="478692"/>
                      <a:pt x="2269114" y="512234"/>
                      <a:pt x="2304661" y="466531"/>
                    </a:cubicBezTo>
                    <a:cubicBezTo>
                      <a:pt x="2318431" y="448827"/>
                      <a:pt x="2327215" y="427426"/>
                      <a:pt x="2341984" y="410547"/>
                    </a:cubicBezTo>
                    <a:cubicBezTo>
                      <a:pt x="2349368" y="402108"/>
                      <a:pt x="2361594" y="399336"/>
                      <a:pt x="2369975" y="391886"/>
                    </a:cubicBezTo>
                    <a:cubicBezTo>
                      <a:pt x="2389700" y="374353"/>
                      <a:pt x="2408304" y="355518"/>
                      <a:pt x="2425959" y="335902"/>
                    </a:cubicBezTo>
                    <a:cubicBezTo>
                      <a:pt x="2464169" y="293447"/>
                      <a:pt x="2449997" y="293045"/>
                      <a:pt x="2491273" y="242596"/>
                    </a:cubicBezTo>
                    <a:cubicBezTo>
                      <a:pt x="2505199" y="225575"/>
                      <a:pt x="2537926" y="195943"/>
                      <a:pt x="2537926" y="195943"/>
                    </a:cubicBezTo>
                    <a:cubicBezTo>
                      <a:pt x="2544147" y="177282"/>
                      <a:pt x="2549282" y="158224"/>
                      <a:pt x="2556588" y="139960"/>
                    </a:cubicBezTo>
                    <a:cubicBezTo>
                      <a:pt x="2561754" y="127045"/>
                      <a:pt x="2570365" y="115661"/>
                      <a:pt x="2575249" y="102637"/>
                    </a:cubicBezTo>
                    <a:cubicBezTo>
                      <a:pt x="2584221" y="78712"/>
                      <a:pt x="2582628" y="59887"/>
                      <a:pt x="2593910" y="37323"/>
                    </a:cubicBezTo>
                    <a:cubicBezTo>
                      <a:pt x="2604461" y="16221"/>
                      <a:pt x="2608780" y="13122"/>
                      <a:pt x="2621902" y="0"/>
                    </a:cubicBezTo>
                  </a:path>
                </a:pathLst>
              </a:custGeom>
              <a:noFill/>
              <a:ln w="381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ea typeface="굴림" pitchFamily="50" charset="-127"/>
                </a:endParaRPr>
              </a:p>
            </p:txBody>
          </p:sp>
        </p:grp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A179106C-4F7D-3EFA-33AC-D88015950AE5}"/>
                </a:ext>
              </a:extLst>
            </p:cNvPr>
            <p:cNvSpPr/>
            <p:nvPr/>
          </p:nvSpPr>
          <p:spPr>
            <a:xfrm>
              <a:off x="3590801" y="4956050"/>
              <a:ext cx="5092902" cy="1491355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7" name="연결선: 꺾임 126">
              <a:extLst>
                <a:ext uri="{FF2B5EF4-FFF2-40B4-BE49-F238E27FC236}">
                  <a16:creationId xmlns:a16="http://schemas.microsoft.com/office/drawing/2014/main" id="{E732F4C1-931F-3370-45B8-CFF9F4A1C581}"/>
                </a:ext>
              </a:extLst>
            </p:cNvPr>
            <p:cNvCxnSpPr>
              <a:endCxn id="162" idx="2"/>
            </p:cNvCxnSpPr>
            <p:nvPr/>
          </p:nvCxnSpPr>
          <p:spPr bwMode="auto">
            <a:xfrm flipV="1">
              <a:off x="5897217" y="5296679"/>
              <a:ext cx="211351" cy="61978"/>
            </a:xfrm>
            <a:prstGeom prst="bent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8" name="연결선: 꺾임 127">
              <a:extLst>
                <a:ext uri="{FF2B5EF4-FFF2-40B4-BE49-F238E27FC236}">
                  <a16:creationId xmlns:a16="http://schemas.microsoft.com/office/drawing/2014/main" id="{BB05217E-0EBF-1C58-4E22-F3B2E061273D}"/>
                </a:ext>
              </a:extLst>
            </p:cNvPr>
            <p:cNvCxnSpPr>
              <a:endCxn id="151" idx="2"/>
            </p:cNvCxnSpPr>
            <p:nvPr/>
          </p:nvCxnSpPr>
          <p:spPr bwMode="auto">
            <a:xfrm>
              <a:off x="5892800" y="6013798"/>
              <a:ext cx="215769" cy="130099"/>
            </a:xfrm>
            <a:prstGeom prst="bent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9" name="연결선: 꺾임 128">
              <a:extLst>
                <a:ext uri="{FF2B5EF4-FFF2-40B4-BE49-F238E27FC236}">
                  <a16:creationId xmlns:a16="http://schemas.microsoft.com/office/drawing/2014/main" id="{B342C3FB-AE5D-8CD4-4452-C0090CE762FB}"/>
                </a:ext>
              </a:extLst>
            </p:cNvPr>
            <p:cNvCxnSpPr>
              <a:cxnSpLocks/>
              <a:stCxn id="168" idx="3"/>
              <a:endCxn id="134" idx="1"/>
            </p:cNvCxnSpPr>
            <p:nvPr/>
          </p:nvCxnSpPr>
          <p:spPr bwMode="auto">
            <a:xfrm>
              <a:off x="7039400" y="5424603"/>
              <a:ext cx="330055" cy="257242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0" name="연결선: 꺾임 129">
              <a:extLst>
                <a:ext uri="{FF2B5EF4-FFF2-40B4-BE49-F238E27FC236}">
                  <a16:creationId xmlns:a16="http://schemas.microsoft.com/office/drawing/2014/main" id="{95B95BB1-039B-E7B0-A0FA-D77D1CA80887}"/>
                </a:ext>
              </a:extLst>
            </p:cNvPr>
            <p:cNvCxnSpPr>
              <a:cxnSpLocks/>
              <a:stCxn id="157" idx="3"/>
              <a:endCxn id="134" idx="1"/>
            </p:cNvCxnSpPr>
            <p:nvPr/>
          </p:nvCxnSpPr>
          <p:spPr bwMode="auto">
            <a:xfrm flipV="1">
              <a:off x="7039400" y="5681845"/>
              <a:ext cx="330055" cy="589976"/>
            </a:xfrm>
            <a:prstGeom prst="bent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1" name="십자형 130">
              <a:extLst>
                <a:ext uri="{FF2B5EF4-FFF2-40B4-BE49-F238E27FC236}">
                  <a16:creationId xmlns:a16="http://schemas.microsoft.com/office/drawing/2014/main" id="{01C184BD-8D81-470A-964E-CA30D5E7D29D}"/>
                </a:ext>
              </a:extLst>
            </p:cNvPr>
            <p:cNvSpPr/>
            <p:nvPr/>
          </p:nvSpPr>
          <p:spPr bwMode="auto">
            <a:xfrm>
              <a:off x="7124100" y="5605034"/>
              <a:ext cx="144000" cy="144000"/>
            </a:xfrm>
            <a:prstGeom prst="plus">
              <a:avLst>
                <a:gd name="adj" fmla="val 34203"/>
              </a:avLst>
            </a:prstGeom>
            <a:solidFill>
              <a:schemeClr val="accent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6B4D7E3-0601-191A-9573-CB65B4A4B669}"/>
              </a:ext>
            </a:extLst>
          </p:cNvPr>
          <p:cNvGrpSpPr/>
          <p:nvPr/>
        </p:nvGrpSpPr>
        <p:grpSpPr>
          <a:xfrm>
            <a:off x="263321" y="4314046"/>
            <a:ext cx="2933485" cy="1601780"/>
            <a:chOff x="314357" y="4777312"/>
            <a:chExt cx="2933485" cy="1601780"/>
          </a:xfrm>
        </p:grpSpPr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1F6FC3AF-BE72-025F-8278-F2307229DB58}"/>
                </a:ext>
              </a:extLst>
            </p:cNvPr>
            <p:cNvGrpSpPr/>
            <p:nvPr/>
          </p:nvGrpSpPr>
          <p:grpSpPr>
            <a:xfrm>
              <a:off x="314357" y="4777312"/>
              <a:ext cx="2933485" cy="1601780"/>
              <a:chOff x="3223351" y="4747128"/>
              <a:chExt cx="2933485" cy="1601780"/>
            </a:xfrm>
          </p:grpSpPr>
          <p:pic>
            <p:nvPicPr>
              <p:cNvPr id="174" name="그림 173">
                <a:extLst>
                  <a:ext uri="{FF2B5EF4-FFF2-40B4-BE49-F238E27FC236}">
                    <a16:creationId xmlns:a16="http://schemas.microsoft.com/office/drawing/2014/main" id="{C3315998-A582-39FC-92A6-84C4F8272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3812015" y="4553737"/>
                <a:ext cx="1421910" cy="1873908"/>
              </a:xfrm>
              <a:prstGeom prst="rect">
                <a:avLst/>
              </a:prstGeom>
            </p:spPr>
          </p:pic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CDC09073-D336-B4F7-22E5-7D9DA29A98D6}"/>
                  </a:ext>
                </a:extLst>
              </p:cNvPr>
              <p:cNvSpPr/>
              <p:nvPr/>
            </p:nvSpPr>
            <p:spPr bwMode="auto">
              <a:xfrm>
                <a:off x="4024983" y="4747128"/>
                <a:ext cx="1248738" cy="1454518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굴림" pitchFamily="50" charset="-127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4057EC31-B9BF-DF3B-E2DD-1F6090BBBF66}"/>
                  </a:ext>
                </a:extLst>
              </p:cNvPr>
              <p:cNvSpPr/>
              <p:nvPr/>
            </p:nvSpPr>
            <p:spPr>
              <a:xfrm>
                <a:off x="3297312" y="4801838"/>
                <a:ext cx="2859524" cy="1491055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EB16A89D-7078-9001-5543-110B989C5AE6}"/>
                  </a:ext>
                </a:extLst>
              </p:cNvPr>
              <p:cNvGrpSpPr/>
              <p:nvPr/>
            </p:nvGrpSpPr>
            <p:grpSpPr>
              <a:xfrm>
                <a:off x="3223351" y="4872941"/>
                <a:ext cx="2904625" cy="1475967"/>
                <a:chOff x="5502761" y="4613051"/>
                <a:chExt cx="3005922" cy="1527441"/>
              </a:xfrm>
            </p:grpSpPr>
            <p:pic>
              <p:nvPicPr>
                <p:cNvPr id="178" name="Picture 2" descr="Car Top Down View - Free Transparent PNG Download - PNGkey">
                  <a:extLst>
                    <a:ext uri="{FF2B5EF4-FFF2-40B4-BE49-F238E27FC236}">
                      <a16:creationId xmlns:a16="http://schemas.microsoft.com/office/drawing/2014/main" id="{088D8C94-27F8-2B99-94AE-7AEBF78269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clrChange>
                    <a:clrFrom>
                      <a:srgbClr val="F6F6F6"/>
                    </a:clrFrom>
                    <a:clrTo>
                      <a:srgbClr val="F6F6F6">
                        <a:alpha val="0"/>
                      </a:srgbClr>
                    </a:clrTo>
                  </a:clrChange>
                  <a:duotone>
                    <a:srgbClr val="C0504D">
                      <a:shade val="45000"/>
                      <a:satMod val="135000"/>
                    </a:srgb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911560">
                  <a:off x="6776901" y="5426674"/>
                  <a:ext cx="968852" cy="4587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79" name="그룹 178">
                  <a:extLst>
                    <a:ext uri="{FF2B5EF4-FFF2-40B4-BE49-F238E27FC236}">
                      <a16:creationId xmlns:a16="http://schemas.microsoft.com/office/drawing/2014/main" id="{E5AB55BC-C60D-551E-155E-17E32EFBCDAA}"/>
                    </a:ext>
                  </a:extLst>
                </p:cNvPr>
                <p:cNvGrpSpPr/>
                <p:nvPr/>
              </p:nvGrpSpPr>
              <p:grpSpPr>
                <a:xfrm rot="5400000">
                  <a:off x="6252456" y="3863356"/>
                  <a:ext cx="1294065" cy="2793455"/>
                  <a:chOff x="6847422" y="3742628"/>
                  <a:chExt cx="1294065" cy="2793455"/>
                </a:xfrm>
              </p:grpSpPr>
              <p:grpSp>
                <p:nvGrpSpPr>
                  <p:cNvPr id="181" name="그룹 180">
                    <a:extLst>
                      <a:ext uri="{FF2B5EF4-FFF2-40B4-BE49-F238E27FC236}">
                        <a16:creationId xmlns:a16="http://schemas.microsoft.com/office/drawing/2014/main" id="{378CC697-C5D2-BB8F-7004-31E55E8C8D19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6160592" y="4429458"/>
                    <a:ext cx="2667725" cy="1294065"/>
                    <a:chOff x="5618823" y="4478637"/>
                    <a:chExt cx="3534911" cy="1617890"/>
                  </a:xfrm>
                </p:grpSpPr>
                <p:cxnSp>
                  <p:nvCxnSpPr>
                    <p:cNvPr id="186" name="직선 연결선 185">
                      <a:extLst>
                        <a:ext uri="{FF2B5EF4-FFF2-40B4-BE49-F238E27FC236}">
                          <a16:creationId xmlns:a16="http://schemas.microsoft.com/office/drawing/2014/main" id="{C0226A65-9F00-413D-B6C3-D6CD2605C38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34093" y="4780302"/>
                      <a:ext cx="3519641" cy="0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dash"/>
                    </a:ln>
                    <a:effectLst/>
                  </p:spPr>
                </p:cxnSp>
                <p:cxnSp>
                  <p:nvCxnSpPr>
                    <p:cNvPr id="187" name="직선 연결선 186">
                      <a:extLst>
                        <a:ext uri="{FF2B5EF4-FFF2-40B4-BE49-F238E27FC236}">
                          <a16:creationId xmlns:a16="http://schemas.microsoft.com/office/drawing/2014/main" id="{D82BDE36-F10C-E9B6-F27F-D63250CD119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20075" y="5250044"/>
                      <a:ext cx="3519641" cy="0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dash"/>
                    </a:ln>
                    <a:effectLst/>
                  </p:spPr>
                </p:cxnSp>
                <p:sp>
                  <p:nvSpPr>
                    <p:cNvPr id="188" name="자유형: 도형 187">
                      <a:extLst>
                        <a:ext uri="{FF2B5EF4-FFF2-40B4-BE49-F238E27FC236}">
                          <a16:creationId xmlns:a16="http://schemas.microsoft.com/office/drawing/2014/main" id="{D1C2DE9C-0E74-3929-BF7E-CAF6E32F7C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4158" y="5255039"/>
                      <a:ext cx="2011760" cy="795241"/>
                    </a:xfrm>
                    <a:custGeom>
                      <a:avLst/>
                      <a:gdLst>
                        <a:gd name="connsiteX0" fmla="*/ 0 w 2148840"/>
                        <a:gd name="connsiteY0" fmla="*/ 45803 h 823043"/>
                        <a:gd name="connsiteX1" fmla="*/ 1264920 w 2148840"/>
                        <a:gd name="connsiteY1" fmla="*/ 30563 h 823043"/>
                        <a:gd name="connsiteX2" fmla="*/ 1897380 w 2148840"/>
                        <a:gd name="connsiteY2" fmla="*/ 396323 h 823043"/>
                        <a:gd name="connsiteX3" fmla="*/ 2148840 w 2148840"/>
                        <a:gd name="connsiteY3" fmla="*/ 823043 h 823043"/>
                        <a:gd name="connsiteX0" fmla="*/ 0 w 2148840"/>
                        <a:gd name="connsiteY0" fmla="*/ 24867 h 802107"/>
                        <a:gd name="connsiteX1" fmla="*/ 1348740 w 2148840"/>
                        <a:gd name="connsiteY1" fmla="*/ 47727 h 802107"/>
                        <a:gd name="connsiteX2" fmla="*/ 1897380 w 2148840"/>
                        <a:gd name="connsiteY2" fmla="*/ 375387 h 802107"/>
                        <a:gd name="connsiteX3" fmla="*/ 2148840 w 2148840"/>
                        <a:gd name="connsiteY3" fmla="*/ 802107 h 802107"/>
                        <a:gd name="connsiteX0" fmla="*/ 0 w 2148840"/>
                        <a:gd name="connsiteY0" fmla="*/ 15766 h 793006"/>
                        <a:gd name="connsiteX1" fmla="*/ 1402080 w 2148840"/>
                        <a:gd name="connsiteY1" fmla="*/ 69106 h 793006"/>
                        <a:gd name="connsiteX2" fmla="*/ 1897380 w 2148840"/>
                        <a:gd name="connsiteY2" fmla="*/ 366286 h 793006"/>
                        <a:gd name="connsiteX3" fmla="*/ 2148840 w 2148840"/>
                        <a:gd name="connsiteY3" fmla="*/ 793006 h 793006"/>
                        <a:gd name="connsiteX0" fmla="*/ 0 w 2148840"/>
                        <a:gd name="connsiteY0" fmla="*/ 16488 h 793728"/>
                        <a:gd name="connsiteX1" fmla="*/ 1402080 w 2148840"/>
                        <a:gd name="connsiteY1" fmla="*/ 69828 h 793728"/>
                        <a:gd name="connsiteX2" fmla="*/ 1927860 w 2148840"/>
                        <a:gd name="connsiteY2" fmla="*/ 389868 h 793728"/>
                        <a:gd name="connsiteX3" fmla="*/ 2148840 w 2148840"/>
                        <a:gd name="connsiteY3" fmla="*/ 793728 h 793728"/>
                        <a:gd name="connsiteX0" fmla="*/ 0 w 2148840"/>
                        <a:gd name="connsiteY0" fmla="*/ 11206 h 788446"/>
                        <a:gd name="connsiteX1" fmla="*/ 1402080 w 2148840"/>
                        <a:gd name="connsiteY1" fmla="*/ 64546 h 788446"/>
                        <a:gd name="connsiteX2" fmla="*/ 1983426 w 2148840"/>
                        <a:gd name="connsiteY2" fmla="*/ 171226 h 788446"/>
                        <a:gd name="connsiteX3" fmla="*/ 2148840 w 2148840"/>
                        <a:gd name="connsiteY3" fmla="*/ 788446 h 788446"/>
                        <a:gd name="connsiteX0" fmla="*/ 0 w 2148840"/>
                        <a:gd name="connsiteY0" fmla="*/ 20913 h 798153"/>
                        <a:gd name="connsiteX1" fmla="*/ 1378266 w 2148840"/>
                        <a:gd name="connsiteY1" fmla="*/ 28533 h 798153"/>
                        <a:gd name="connsiteX2" fmla="*/ 1983426 w 2148840"/>
                        <a:gd name="connsiteY2" fmla="*/ 180933 h 798153"/>
                        <a:gd name="connsiteX3" fmla="*/ 2148840 w 2148840"/>
                        <a:gd name="connsiteY3" fmla="*/ 798153 h 798153"/>
                        <a:gd name="connsiteX0" fmla="*/ 0 w 2148840"/>
                        <a:gd name="connsiteY0" fmla="*/ 32042 h 809282"/>
                        <a:gd name="connsiteX1" fmla="*/ 1370327 w 2148840"/>
                        <a:gd name="connsiteY1" fmla="*/ 16802 h 809282"/>
                        <a:gd name="connsiteX2" fmla="*/ 1983426 w 2148840"/>
                        <a:gd name="connsiteY2" fmla="*/ 192062 h 809282"/>
                        <a:gd name="connsiteX3" fmla="*/ 2148840 w 2148840"/>
                        <a:gd name="connsiteY3" fmla="*/ 809282 h 809282"/>
                        <a:gd name="connsiteX0" fmla="*/ 0 w 2148840"/>
                        <a:gd name="connsiteY0" fmla="*/ 18001 h 795241"/>
                        <a:gd name="connsiteX1" fmla="*/ 1370327 w 2148840"/>
                        <a:gd name="connsiteY1" fmla="*/ 2761 h 795241"/>
                        <a:gd name="connsiteX2" fmla="*/ 1983426 w 2148840"/>
                        <a:gd name="connsiteY2" fmla="*/ 178021 h 795241"/>
                        <a:gd name="connsiteX3" fmla="*/ 2148840 w 2148840"/>
                        <a:gd name="connsiteY3" fmla="*/ 795241 h 795241"/>
                        <a:gd name="connsiteX0" fmla="*/ 0 w 2172654"/>
                        <a:gd name="connsiteY0" fmla="*/ 18001 h 795241"/>
                        <a:gd name="connsiteX1" fmla="*/ 1370327 w 2172654"/>
                        <a:gd name="connsiteY1" fmla="*/ 2761 h 795241"/>
                        <a:gd name="connsiteX2" fmla="*/ 1983426 w 2172654"/>
                        <a:gd name="connsiteY2" fmla="*/ 178021 h 795241"/>
                        <a:gd name="connsiteX3" fmla="*/ 2172654 w 2172654"/>
                        <a:gd name="connsiteY3" fmla="*/ 795241 h 795241"/>
                        <a:gd name="connsiteX0" fmla="*/ 0 w 2172654"/>
                        <a:gd name="connsiteY0" fmla="*/ 18001 h 795241"/>
                        <a:gd name="connsiteX1" fmla="*/ 1370327 w 2172654"/>
                        <a:gd name="connsiteY1" fmla="*/ 2761 h 795241"/>
                        <a:gd name="connsiteX2" fmla="*/ 1983426 w 2172654"/>
                        <a:gd name="connsiteY2" fmla="*/ 178021 h 795241"/>
                        <a:gd name="connsiteX3" fmla="*/ 2172654 w 2172654"/>
                        <a:gd name="connsiteY3" fmla="*/ 795241 h 795241"/>
                        <a:gd name="connsiteX0" fmla="*/ 0 w 2172839"/>
                        <a:gd name="connsiteY0" fmla="*/ 18001 h 795241"/>
                        <a:gd name="connsiteX1" fmla="*/ 1370327 w 2172839"/>
                        <a:gd name="connsiteY1" fmla="*/ 2761 h 795241"/>
                        <a:gd name="connsiteX2" fmla="*/ 1983426 w 2172839"/>
                        <a:gd name="connsiteY2" fmla="*/ 178021 h 795241"/>
                        <a:gd name="connsiteX3" fmla="*/ 2172654 w 2172839"/>
                        <a:gd name="connsiteY3" fmla="*/ 795241 h 7952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72839" h="795241">
                          <a:moveTo>
                            <a:pt x="0" y="18001"/>
                          </a:moveTo>
                          <a:cubicBezTo>
                            <a:pt x="474345" y="-18829"/>
                            <a:pt x="1031818" y="14191"/>
                            <a:pt x="1370327" y="2761"/>
                          </a:cubicBezTo>
                          <a:cubicBezTo>
                            <a:pt x="1708836" y="-8669"/>
                            <a:pt x="1836106" y="45941"/>
                            <a:pt x="1983426" y="178021"/>
                          </a:cubicBezTo>
                          <a:cubicBezTo>
                            <a:pt x="2130746" y="310101"/>
                            <a:pt x="2176151" y="647921"/>
                            <a:pt x="2172654" y="795241"/>
                          </a:cubicBezTo>
                        </a:path>
                      </a:pathLst>
                    </a:custGeom>
                    <a:noFill/>
                    <a:ln w="285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dash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cxnSp>
                  <p:nvCxnSpPr>
                    <p:cNvPr id="189" name="직선 연결선 188">
                      <a:extLst>
                        <a:ext uri="{FF2B5EF4-FFF2-40B4-BE49-F238E27FC236}">
                          <a16:creationId xmlns:a16="http://schemas.microsoft.com/office/drawing/2014/main" id="{1F2703D1-43FF-C3F1-3CF0-CB208F9FFB5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18823" y="4478637"/>
                      <a:ext cx="3519641" cy="0"/>
                    </a:xfrm>
                    <a:prstGeom prst="line">
                      <a:avLst/>
                    </a:prstGeom>
                    <a:noFill/>
                    <a:ln w="571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0" name="직선 연결선 189">
                      <a:extLst>
                        <a:ext uri="{FF2B5EF4-FFF2-40B4-BE49-F238E27FC236}">
                          <a16:creationId xmlns:a16="http://schemas.microsoft.com/office/drawing/2014/main" id="{8556608F-B7D6-2CD5-3851-0E8956DB2FE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88426" y="5562942"/>
                      <a:ext cx="0" cy="533585"/>
                    </a:xfrm>
                    <a:prstGeom prst="line">
                      <a:avLst/>
                    </a:prstGeom>
                    <a:noFill/>
                    <a:ln w="571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1" name="직선 연결선 190">
                      <a:extLst>
                        <a:ext uri="{FF2B5EF4-FFF2-40B4-BE49-F238E27FC236}">
                          <a16:creationId xmlns:a16="http://schemas.microsoft.com/office/drawing/2014/main" id="{8D6A84E5-F8C3-92B7-DC4C-72727DB1E56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7113240" y="5562942"/>
                      <a:ext cx="8223" cy="533585"/>
                    </a:xfrm>
                    <a:prstGeom prst="line">
                      <a:avLst/>
                    </a:prstGeom>
                    <a:noFill/>
                    <a:ln w="571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2" name="직선 연결선 191">
                      <a:extLst>
                        <a:ext uri="{FF2B5EF4-FFF2-40B4-BE49-F238E27FC236}">
                          <a16:creationId xmlns:a16="http://schemas.microsoft.com/office/drawing/2014/main" id="{5C8A845F-B7C7-BABC-D351-86DF9DB5B8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5673080" y="5581514"/>
                      <a:ext cx="1448383" cy="0"/>
                    </a:xfrm>
                    <a:prstGeom prst="line">
                      <a:avLst/>
                    </a:prstGeom>
                    <a:noFill/>
                    <a:ln w="571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3" name="직선 연결선 192">
                      <a:extLst>
                        <a:ext uri="{FF2B5EF4-FFF2-40B4-BE49-F238E27FC236}">
                          <a16:creationId xmlns:a16="http://schemas.microsoft.com/office/drawing/2014/main" id="{9FF37BCC-8E7C-76C8-F488-63A3A177FB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288426" y="5574002"/>
                      <a:ext cx="850039" cy="0"/>
                    </a:xfrm>
                    <a:prstGeom prst="line">
                      <a:avLst/>
                    </a:prstGeom>
                    <a:noFill/>
                    <a:ln w="571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</a:ln>
                    <a:effectLst/>
                  </p:spPr>
                </p:cxnSp>
              </p:grp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C83EF61E-511E-BDF0-B1CF-FD4668BA2D6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6590691" y="4525554"/>
                    <a:ext cx="851190" cy="206010"/>
                  </a:xfrm>
                  <a:prstGeom prst="rect">
                    <a:avLst/>
                  </a:prstGeom>
                  <a:no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ko-KR"/>
                    </a:defPPr>
                    <a:lvl1pPr algn="ctr"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</a:defRPr>
                    </a:lvl1pPr>
                    <a:lvl2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</a:defRPr>
                    </a:lvl2pPr>
                    <a:lvl3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</a:defRPr>
                    </a:lvl3pPr>
                    <a:lvl4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</a:defRPr>
                    </a:lvl4pPr>
                    <a:lvl5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</a:defRPr>
                    </a:lvl5pPr>
                    <a:lvl6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</a:defRPr>
                    </a:lvl6pPr>
                    <a:lvl7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</a:defRPr>
                    </a:lvl7pPr>
                    <a:lvl8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</a:defRPr>
                    </a:lvl8pPr>
                    <a:lvl9pPr>
                      <a:defRPr>
                        <a:solidFill>
                          <a:schemeClr val="lt1"/>
                        </a:solidFill>
                        <a:latin typeface="+mn-lt"/>
                        <a:ea typeface="+mn-ea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ko-KR" sz="9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C6DE316E-3415-3BF6-DB59-2B4F3361A78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814472" y="5139567"/>
                    <a:ext cx="1037693" cy="256009"/>
                  </a:xfrm>
                  <a:custGeom>
                    <a:avLst/>
                    <a:gdLst>
                      <a:gd name="connsiteX0" fmla="*/ 0 w 1838325"/>
                      <a:gd name="connsiteY0" fmla="*/ 476250 h 500781"/>
                      <a:gd name="connsiteX1" fmla="*/ 885825 w 1838325"/>
                      <a:gd name="connsiteY1" fmla="*/ 478631 h 500781"/>
                      <a:gd name="connsiteX2" fmla="*/ 1347787 w 1838325"/>
                      <a:gd name="connsiteY2" fmla="*/ 240506 h 500781"/>
                      <a:gd name="connsiteX3" fmla="*/ 1652587 w 1838325"/>
                      <a:gd name="connsiteY3" fmla="*/ 83343 h 500781"/>
                      <a:gd name="connsiteX4" fmla="*/ 1838325 w 1838325"/>
                      <a:gd name="connsiteY4" fmla="*/ 0 h 500781"/>
                      <a:gd name="connsiteX0" fmla="*/ 0 w 1838325"/>
                      <a:gd name="connsiteY0" fmla="*/ 476250 h 479861"/>
                      <a:gd name="connsiteX1" fmla="*/ 885825 w 1838325"/>
                      <a:gd name="connsiteY1" fmla="*/ 383381 h 479861"/>
                      <a:gd name="connsiteX2" fmla="*/ 1347787 w 1838325"/>
                      <a:gd name="connsiteY2" fmla="*/ 240506 h 479861"/>
                      <a:gd name="connsiteX3" fmla="*/ 1652587 w 1838325"/>
                      <a:gd name="connsiteY3" fmla="*/ 83343 h 479861"/>
                      <a:gd name="connsiteX4" fmla="*/ 1838325 w 1838325"/>
                      <a:gd name="connsiteY4" fmla="*/ 0 h 479861"/>
                      <a:gd name="connsiteX0" fmla="*/ 0 w 1838325"/>
                      <a:gd name="connsiteY0" fmla="*/ 476250 h 479861"/>
                      <a:gd name="connsiteX1" fmla="*/ 885825 w 1838325"/>
                      <a:gd name="connsiteY1" fmla="*/ 383381 h 479861"/>
                      <a:gd name="connsiteX2" fmla="*/ 1347787 w 1838325"/>
                      <a:gd name="connsiteY2" fmla="*/ 240506 h 479861"/>
                      <a:gd name="connsiteX3" fmla="*/ 1504950 w 1838325"/>
                      <a:gd name="connsiteY3" fmla="*/ 83343 h 479861"/>
                      <a:gd name="connsiteX4" fmla="*/ 1838325 w 1838325"/>
                      <a:gd name="connsiteY4" fmla="*/ 0 h 479861"/>
                      <a:gd name="connsiteX0" fmla="*/ 0 w 1838325"/>
                      <a:gd name="connsiteY0" fmla="*/ 476250 h 479922"/>
                      <a:gd name="connsiteX1" fmla="*/ 885825 w 1838325"/>
                      <a:gd name="connsiteY1" fmla="*/ 383381 h 479922"/>
                      <a:gd name="connsiteX2" fmla="*/ 1181100 w 1838325"/>
                      <a:gd name="connsiteY2" fmla="*/ 230981 h 479922"/>
                      <a:gd name="connsiteX3" fmla="*/ 1504950 w 1838325"/>
                      <a:gd name="connsiteY3" fmla="*/ 83343 h 479922"/>
                      <a:gd name="connsiteX4" fmla="*/ 1838325 w 1838325"/>
                      <a:gd name="connsiteY4" fmla="*/ 0 h 479922"/>
                      <a:gd name="connsiteX0" fmla="*/ 0 w 1838325"/>
                      <a:gd name="connsiteY0" fmla="*/ 476250 h 480016"/>
                      <a:gd name="connsiteX1" fmla="*/ 885825 w 1838325"/>
                      <a:gd name="connsiteY1" fmla="*/ 383381 h 480016"/>
                      <a:gd name="connsiteX2" fmla="*/ 1152525 w 1838325"/>
                      <a:gd name="connsiteY2" fmla="*/ 216693 h 480016"/>
                      <a:gd name="connsiteX3" fmla="*/ 1504950 w 1838325"/>
                      <a:gd name="connsiteY3" fmla="*/ 83343 h 480016"/>
                      <a:gd name="connsiteX4" fmla="*/ 1838325 w 1838325"/>
                      <a:gd name="connsiteY4" fmla="*/ 0 h 480016"/>
                      <a:gd name="connsiteX0" fmla="*/ 0 w 1838325"/>
                      <a:gd name="connsiteY0" fmla="*/ 476250 h 479492"/>
                      <a:gd name="connsiteX1" fmla="*/ 838200 w 1838325"/>
                      <a:gd name="connsiteY1" fmla="*/ 369093 h 479492"/>
                      <a:gd name="connsiteX2" fmla="*/ 1152525 w 1838325"/>
                      <a:gd name="connsiteY2" fmla="*/ 216693 h 479492"/>
                      <a:gd name="connsiteX3" fmla="*/ 1504950 w 1838325"/>
                      <a:gd name="connsiteY3" fmla="*/ 83343 h 479492"/>
                      <a:gd name="connsiteX4" fmla="*/ 1838325 w 1838325"/>
                      <a:gd name="connsiteY4" fmla="*/ 0 h 479492"/>
                      <a:gd name="connsiteX0" fmla="*/ 0 w 1838325"/>
                      <a:gd name="connsiteY0" fmla="*/ 476250 h 479375"/>
                      <a:gd name="connsiteX1" fmla="*/ 838200 w 1838325"/>
                      <a:gd name="connsiteY1" fmla="*/ 369093 h 479375"/>
                      <a:gd name="connsiteX2" fmla="*/ 1219200 w 1838325"/>
                      <a:gd name="connsiteY2" fmla="*/ 240505 h 479375"/>
                      <a:gd name="connsiteX3" fmla="*/ 1504950 w 1838325"/>
                      <a:gd name="connsiteY3" fmla="*/ 83343 h 479375"/>
                      <a:gd name="connsiteX4" fmla="*/ 1838325 w 1838325"/>
                      <a:gd name="connsiteY4" fmla="*/ 0 h 479375"/>
                      <a:gd name="connsiteX0" fmla="*/ 0 w 1838325"/>
                      <a:gd name="connsiteY0" fmla="*/ 476250 h 479375"/>
                      <a:gd name="connsiteX1" fmla="*/ 838200 w 1838325"/>
                      <a:gd name="connsiteY1" fmla="*/ 369093 h 479375"/>
                      <a:gd name="connsiteX2" fmla="*/ 1243013 w 1838325"/>
                      <a:gd name="connsiteY2" fmla="*/ 240505 h 479375"/>
                      <a:gd name="connsiteX3" fmla="*/ 1504950 w 1838325"/>
                      <a:gd name="connsiteY3" fmla="*/ 83343 h 479375"/>
                      <a:gd name="connsiteX4" fmla="*/ 1838325 w 1838325"/>
                      <a:gd name="connsiteY4" fmla="*/ 0 h 479375"/>
                      <a:gd name="connsiteX0" fmla="*/ 0 w 1838325"/>
                      <a:gd name="connsiteY0" fmla="*/ 476250 h 479375"/>
                      <a:gd name="connsiteX1" fmla="*/ 838200 w 1838325"/>
                      <a:gd name="connsiteY1" fmla="*/ 369093 h 479375"/>
                      <a:gd name="connsiteX2" fmla="*/ 1243013 w 1838325"/>
                      <a:gd name="connsiteY2" fmla="*/ 240505 h 479375"/>
                      <a:gd name="connsiteX3" fmla="*/ 1462088 w 1838325"/>
                      <a:gd name="connsiteY3" fmla="*/ 126206 h 479375"/>
                      <a:gd name="connsiteX4" fmla="*/ 1838325 w 1838325"/>
                      <a:gd name="connsiteY4" fmla="*/ 0 h 479375"/>
                      <a:gd name="connsiteX0" fmla="*/ 0 w 1838325"/>
                      <a:gd name="connsiteY0" fmla="*/ 476250 h 479375"/>
                      <a:gd name="connsiteX1" fmla="*/ 838200 w 1838325"/>
                      <a:gd name="connsiteY1" fmla="*/ 369093 h 479375"/>
                      <a:gd name="connsiteX2" fmla="*/ 1243013 w 1838325"/>
                      <a:gd name="connsiteY2" fmla="*/ 240505 h 479375"/>
                      <a:gd name="connsiteX3" fmla="*/ 1390651 w 1838325"/>
                      <a:gd name="connsiteY3" fmla="*/ 102393 h 479375"/>
                      <a:gd name="connsiteX4" fmla="*/ 1838325 w 1838325"/>
                      <a:gd name="connsiteY4" fmla="*/ 0 h 479375"/>
                      <a:gd name="connsiteX0" fmla="*/ 0 w 1838325"/>
                      <a:gd name="connsiteY0" fmla="*/ 490537 h 493662"/>
                      <a:gd name="connsiteX1" fmla="*/ 838200 w 1838325"/>
                      <a:gd name="connsiteY1" fmla="*/ 383380 h 493662"/>
                      <a:gd name="connsiteX2" fmla="*/ 1243013 w 1838325"/>
                      <a:gd name="connsiteY2" fmla="*/ 254792 h 493662"/>
                      <a:gd name="connsiteX3" fmla="*/ 1390651 w 1838325"/>
                      <a:gd name="connsiteY3" fmla="*/ 116680 h 493662"/>
                      <a:gd name="connsiteX4" fmla="*/ 1838325 w 1838325"/>
                      <a:gd name="connsiteY4" fmla="*/ 0 h 493662"/>
                      <a:gd name="connsiteX0" fmla="*/ 0 w 1838325"/>
                      <a:gd name="connsiteY0" fmla="*/ 490537 h 493662"/>
                      <a:gd name="connsiteX1" fmla="*/ 838200 w 1838325"/>
                      <a:gd name="connsiteY1" fmla="*/ 383380 h 493662"/>
                      <a:gd name="connsiteX2" fmla="*/ 1243013 w 1838325"/>
                      <a:gd name="connsiteY2" fmla="*/ 254792 h 493662"/>
                      <a:gd name="connsiteX3" fmla="*/ 1452563 w 1838325"/>
                      <a:gd name="connsiteY3" fmla="*/ 97630 h 493662"/>
                      <a:gd name="connsiteX4" fmla="*/ 1838325 w 1838325"/>
                      <a:gd name="connsiteY4" fmla="*/ 0 h 493662"/>
                      <a:gd name="connsiteX0" fmla="*/ 0 w 1838325"/>
                      <a:gd name="connsiteY0" fmla="*/ 490537 h 493662"/>
                      <a:gd name="connsiteX1" fmla="*/ 838200 w 1838325"/>
                      <a:gd name="connsiteY1" fmla="*/ 383380 h 493662"/>
                      <a:gd name="connsiteX2" fmla="*/ 1243013 w 1838325"/>
                      <a:gd name="connsiteY2" fmla="*/ 254792 h 493662"/>
                      <a:gd name="connsiteX3" fmla="*/ 1452563 w 1838325"/>
                      <a:gd name="connsiteY3" fmla="*/ 97630 h 493662"/>
                      <a:gd name="connsiteX4" fmla="*/ 1838325 w 1838325"/>
                      <a:gd name="connsiteY4" fmla="*/ 0 h 493662"/>
                      <a:gd name="connsiteX0" fmla="*/ 0 w 1838325"/>
                      <a:gd name="connsiteY0" fmla="*/ 490537 h 493662"/>
                      <a:gd name="connsiteX1" fmla="*/ 838200 w 1838325"/>
                      <a:gd name="connsiteY1" fmla="*/ 383380 h 493662"/>
                      <a:gd name="connsiteX2" fmla="*/ 1243013 w 1838325"/>
                      <a:gd name="connsiteY2" fmla="*/ 254792 h 493662"/>
                      <a:gd name="connsiteX3" fmla="*/ 1452563 w 1838325"/>
                      <a:gd name="connsiteY3" fmla="*/ 97630 h 493662"/>
                      <a:gd name="connsiteX4" fmla="*/ 1838325 w 1838325"/>
                      <a:gd name="connsiteY4" fmla="*/ 0 h 493662"/>
                      <a:gd name="connsiteX0" fmla="*/ 0 w 1838325"/>
                      <a:gd name="connsiteY0" fmla="*/ 490537 h 493662"/>
                      <a:gd name="connsiteX1" fmla="*/ 838200 w 1838325"/>
                      <a:gd name="connsiteY1" fmla="*/ 383380 h 493662"/>
                      <a:gd name="connsiteX2" fmla="*/ 1243013 w 1838325"/>
                      <a:gd name="connsiteY2" fmla="*/ 254792 h 493662"/>
                      <a:gd name="connsiteX3" fmla="*/ 1452563 w 1838325"/>
                      <a:gd name="connsiteY3" fmla="*/ 97630 h 493662"/>
                      <a:gd name="connsiteX4" fmla="*/ 1838325 w 1838325"/>
                      <a:gd name="connsiteY4" fmla="*/ 0 h 493662"/>
                      <a:gd name="connsiteX0" fmla="*/ 0 w 1838325"/>
                      <a:gd name="connsiteY0" fmla="*/ 490537 h 493574"/>
                      <a:gd name="connsiteX1" fmla="*/ 838200 w 1838325"/>
                      <a:gd name="connsiteY1" fmla="*/ 383380 h 493574"/>
                      <a:gd name="connsiteX2" fmla="*/ 1100138 w 1838325"/>
                      <a:gd name="connsiteY2" fmla="*/ 273842 h 493574"/>
                      <a:gd name="connsiteX3" fmla="*/ 1452563 w 1838325"/>
                      <a:gd name="connsiteY3" fmla="*/ 97630 h 493574"/>
                      <a:gd name="connsiteX4" fmla="*/ 1838325 w 1838325"/>
                      <a:gd name="connsiteY4" fmla="*/ 0 h 493574"/>
                      <a:gd name="connsiteX0" fmla="*/ 0 w 1838325"/>
                      <a:gd name="connsiteY0" fmla="*/ 490537 h 493451"/>
                      <a:gd name="connsiteX1" fmla="*/ 838200 w 1838325"/>
                      <a:gd name="connsiteY1" fmla="*/ 383380 h 493451"/>
                      <a:gd name="connsiteX2" fmla="*/ 1128713 w 1838325"/>
                      <a:gd name="connsiteY2" fmla="*/ 302417 h 493451"/>
                      <a:gd name="connsiteX3" fmla="*/ 1452563 w 1838325"/>
                      <a:gd name="connsiteY3" fmla="*/ 97630 h 493451"/>
                      <a:gd name="connsiteX4" fmla="*/ 1838325 w 1838325"/>
                      <a:gd name="connsiteY4" fmla="*/ 0 h 493451"/>
                      <a:gd name="connsiteX0" fmla="*/ 0 w 1838325"/>
                      <a:gd name="connsiteY0" fmla="*/ 490537 h 493451"/>
                      <a:gd name="connsiteX1" fmla="*/ 838200 w 1838325"/>
                      <a:gd name="connsiteY1" fmla="*/ 383380 h 493451"/>
                      <a:gd name="connsiteX2" fmla="*/ 1128713 w 1838325"/>
                      <a:gd name="connsiteY2" fmla="*/ 302417 h 493451"/>
                      <a:gd name="connsiteX3" fmla="*/ 1452563 w 1838325"/>
                      <a:gd name="connsiteY3" fmla="*/ 97630 h 493451"/>
                      <a:gd name="connsiteX4" fmla="*/ 1838325 w 1838325"/>
                      <a:gd name="connsiteY4" fmla="*/ 0 h 493451"/>
                      <a:gd name="connsiteX0" fmla="*/ 0 w 1838325"/>
                      <a:gd name="connsiteY0" fmla="*/ 490537 h 493451"/>
                      <a:gd name="connsiteX1" fmla="*/ 838200 w 1838325"/>
                      <a:gd name="connsiteY1" fmla="*/ 383380 h 493451"/>
                      <a:gd name="connsiteX2" fmla="*/ 1128713 w 1838325"/>
                      <a:gd name="connsiteY2" fmla="*/ 302417 h 493451"/>
                      <a:gd name="connsiteX3" fmla="*/ 1452563 w 1838325"/>
                      <a:gd name="connsiteY3" fmla="*/ 97630 h 493451"/>
                      <a:gd name="connsiteX4" fmla="*/ 1838325 w 1838325"/>
                      <a:gd name="connsiteY4" fmla="*/ 0 h 493451"/>
                      <a:gd name="connsiteX0" fmla="*/ 0 w 1838325"/>
                      <a:gd name="connsiteY0" fmla="*/ 490537 h 495121"/>
                      <a:gd name="connsiteX1" fmla="*/ 883475 w 1838325"/>
                      <a:gd name="connsiteY1" fmla="*/ 424865 h 495121"/>
                      <a:gd name="connsiteX2" fmla="*/ 1128713 w 1838325"/>
                      <a:gd name="connsiteY2" fmla="*/ 302417 h 495121"/>
                      <a:gd name="connsiteX3" fmla="*/ 1452563 w 1838325"/>
                      <a:gd name="connsiteY3" fmla="*/ 97630 h 495121"/>
                      <a:gd name="connsiteX4" fmla="*/ 1838325 w 1838325"/>
                      <a:gd name="connsiteY4" fmla="*/ 0 h 495121"/>
                      <a:gd name="connsiteX0" fmla="*/ 0 w 1838325"/>
                      <a:gd name="connsiteY0" fmla="*/ 490537 h 498275"/>
                      <a:gd name="connsiteX1" fmla="*/ 883475 w 1838325"/>
                      <a:gd name="connsiteY1" fmla="*/ 424865 h 498275"/>
                      <a:gd name="connsiteX2" fmla="*/ 1452563 w 1838325"/>
                      <a:gd name="connsiteY2" fmla="*/ 97630 h 498275"/>
                      <a:gd name="connsiteX3" fmla="*/ 1838325 w 1838325"/>
                      <a:gd name="connsiteY3" fmla="*/ 0 h 498275"/>
                      <a:gd name="connsiteX0" fmla="*/ 0 w 1838325"/>
                      <a:gd name="connsiteY0" fmla="*/ 490537 h 497307"/>
                      <a:gd name="connsiteX1" fmla="*/ 883475 w 1838325"/>
                      <a:gd name="connsiteY1" fmla="*/ 424865 h 497307"/>
                      <a:gd name="connsiteX2" fmla="*/ 1362011 w 1838325"/>
                      <a:gd name="connsiteY2" fmla="*/ 143995 h 497307"/>
                      <a:gd name="connsiteX3" fmla="*/ 1838325 w 1838325"/>
                      <a:gd name="connsiteY3" fmla="*/ 0 h 497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838325" h="497307">
                        <a:moveTo>
                          <a:pt x="0" y="490537"/>
                        </a:moveTo>
                        <a:cubicBezTo>
                          <a:pt x="330597" y="511373"/>
                          <a:pt x="656473" y="482622"/>
                          <a:pt x="883475" y="424865"/>
                        </a:cubicBezTo>
                        <a:cubicBezTo>
                          <a:pt x="1110477" y="367108"/>
                          <a:pt x="1202869" y="214806"/>
                          <a:pt x="1362011" y="143995"/>
                        </a:cubicBezTo>
                        <a:cubicBezTo>
                          <a:pt x="1529492" y="37236"/>
                          <a:pt x="1786334" y="21629"/>
                          <a:pt x="1838325" y="0"/>
                        </a:cubicBezTo>
                      </a:path>
                    </a:pathLst>
                  </a:custGeom>
                  <a:noFill/>
                  <a:ln w="38100" cap="flat" cmpd="sng" algn="ctr">
                    <a:solidFill>
                      <a:schemeClr val="accent3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4" name="별: 꼭짓점 5개 183">
                    <a:extLst>
                      <a:ext uri="{FF2B5EF4-FFF2-40B4-BE49-F238E27FC236}">
                        <a16:creationId xmlns:a16="http://schemas.microsoft.com/office/drawing/2014/main" id="{73D49719-76E0-BCBB-E950-CE141AA949E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121526" y="4663904"/>
                    <a:ext cx="169822" cy="146093"/>
                  </a:xfrm>
                  <a:prstGeom prst="star5">
                    <a:avLst>
                      <a:gd name="adj" fmla="val 24731"/>
                      <a:gd name="hf" fmla="val 105146"/>
                      <a:gd name="vf" fmla="val 110557"/>
                    </a:avLst>
                  </a:prstGeom>
                  <a:solidFill>
                    <a:schemeClr val="accent3"/>
                  </a:solidFill>
                  <a:ln w="19050" cap="flat" cmpd="sng" algn="ctr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pic>
                <p:nvPicPr>
                  <p:cNvPr id="185" name="Picture 2" descr="Car Top Down View - Free Transparent PNG Download - PNGkey">
                    <a:extLst>
                      <a:ext uri="{FF2B5EF4-FFF2-40B4-BE49-F238E27FC236}">
                        <a16:creationId xmlns:a16="http://schemas.microsoft.com/office/drawing/2014/main" id="{89BD237D-510A-C884-2EC6-6EC8EF02BA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clrChange>
                      <a:clrFrom>
                        <a:srgbClr val="F6F6F6"/>
                      </a:clrFrom>
                      <a:clrTo>
                        <a:srgbClr val="F6F6F6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200000">
                    <a:off x="6955645" y="5800911"/>
                    <a:ext cx="997838" cy="4725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80" name="Picture 2" descr="Car Top Down View - Free Transparent PNG Download - PNGkey">
                  <a:extLst>
                    <a:ext uri="{FF2B5EF4-FFF2-40B4-BE49-F238E27FC236}">
                      <a16:creationId xmlns:a16="http://schemas.microsoft.com/office/drawing/2014/main" id="{FBB3E1B1-F818-D0B2-A16B-83A2034250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clrChange>
                    <a:clrFrom>
                      <a:srgbClr val="F6F6F6"/>
                    </a:clrFrom>
                    <a:clrTo>
                      <a:srgbClr val="F6F6F6">
                        <a:alpha val="0"/>
                      </a:srgbClr>
                    </a:clrTo>
                  </a:clrChange>
                  <a:duotone>
                    <a:srgbClr val="C0504D">
                      <a:shade val="45000"/>
                      <a:satMod val="135000"/>
                    </a:srgbClr>
                    <a:prstClr val="white"/>
                  </a:duoton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9831" y="4979852"/>
                  <a:ext cx="968852" cy="4587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CED1149-5255-DD1E-F358-123E790D0409}"/>
                </a:ext>
              </a:extLst>
            </p:cNvPr>
            <p:cNvSpPr txBox="1"/>
            <p:nvPr/>
          </p:nvSpPr>
          <p:spPr>
            <a:xfrm>
              <a:off x="408248" y="5918772"/>
              <a:ext cx="1046854" cy="415498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altLang="ko-KR" sz="700" b="1">
                  <a:ea typeface="맑은 고딕" panose="020B0503020000020004" pitchFamily="50" charset="-127"/>
                </a:rPr>
                <a:t>Model 1 score</a:t>
              </a:r>
              <a:r>
                <a:rPr lang="ko-KR" altLang="en-US" sz="700" b="1">
                  <a:ea typeface="맑은 고딕" panose="020B0503020000020004" pitchFamily="50" charset="-127"/>
                </a:rPr>
                <a:t> </a:t>
              </a:r>
              <a:r>
                <a:rPr lang="en-US" altLang="ko-KR" sz="700" b="1">
                  <a:ea typeface="맑은 고딕" panose="020B0503020000020004" pitchFamily="50" charset="-127"/>
                </a:rPr>
                <a:t>:</a:t>
              </a:r>
              <a:r>
                <a:rPr lang="ko-KR" altLang="en-US" sz="700" b="1">
                  <a:ea typeface="맑은 고딕" panose="020B0503020000020004" pitchFamily="50" charset="-127"/>
                </a:rPr>
                <a:t> </a:t>
              </a:r>
              <a:r>
                <a:rPr lang="en-US" altLang="ko-KR" sz="700" b="1">
                  <a:ea typeface="맑은 고딕" panose="020B0503020000020004" pitchFamily="50" charset="-127"/>
                </a:rPr>
                <a:t>78.33</a:t>
              </a:r>
            </a:p>
            <a:p>
              <a:pPr algn="ctr"/>
              <a:r>
                <a:rPr lang="en-US" altLang="ko-KR" sz="700" b="1">
                  <a:highlight>
                    <a:srgbClr val="FFFF00"/>
                  </a:highlight>
                  <a:ea typeface="맑은 고딕" panose="020B0503020000020004" pitchFamily="50" charset="-127"/>
                </a:rPr>
                <a:t>Model 2 score</a:t>
              </a:r>
              <a:r>
                <a:rPr lang="ko-KR" altLang="en-US" sz="700" b="1">
                  <a:highlight>
                    <a:srgbClr val="FFFF00"/>
                  </a:highlight>
                  <a:ea typeface="맑은 고딕" panose="020B0503020000020004" pitchFamily="50" charset="-127"/>
                </a:rPr>
                <a:t> </a:t>
              </a:r>
              <a:r>
                <a:rPr lang="en-US" altLang="ko-KR" sz="700" b="1">
                  <a:highlight>
                    <a:srgbClr val="FFFF00"/>
                  </a:highlight>
                  <a:ea typeface="맑은 고딕" panose="020B0503020000020004" pitchFamily="50" charset="-127"/>
                </a:rPr>
                <a:t>:</a:t>
              </a:r>
              <a:r>
                <a:rPr lang="ko-KR" altLang="en-US" sz="700" b="1">
                  <a:highlight>
                    <a:srgbClr val="FFFF00"/>
                  </a:highlight>
                  <a:ea typeface="맑은 고딕" panose="020B0503020000020004" pitchFamily="50" charset="-127"/>
                </a:rPr>
                <a:t> </a:t>
              </a:r>
              <a:r>
                <a:rPr lang="en-US" altLang="ko-KR" sz="700" b="1">
                  <a:highlight>
                    <a:srgbClr val="FFFF00"/>
                  </a:highlight>
                  <a:ea typeface="맑은 고딕" panose="020B0503020000020004" pitchFamily="50" charset="-127"/>
                </a:rPr>
                <a:t>91.26</a:t>
              </a:r>
            </a:p>
            <a:p>
              <a:pPr algn="ctr"/>
              <a:r>
                <a:rPr lang="en-US" altLang="ko-KR" sz="700" b="1">
                  <a:ea typeface="맑은 고딕" panose="020B0503020000020004" pitchFamily="50" charset="-127"/>
                </a:rPr>
                <a:t>Model 3 score : 86.78</a:t>
              </a:r>
              <a:endParaRPr lang="ko-KR" altLang="en-US" sz="700" b="1"/>
            </a:p>
          </p:txBody>
        </p: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EBD81C10-18C9-D685-01F4-D9B15F0BA910}"/>
              </a:ext>
            </a:extLst>
          </p:cNvPr>
          <p:cNvSpPr txBox="1"/>
          <p:nvPr/>
        </p:nvSpPr>
        <p:spPr>
          <a:xfrm>
            <a:off x="152721" y="3836306"/>
            <a:ext cx="3154684" cy="5693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>
                <a:latin typeface="맑은 고딕" panose="020B0503020000020004" pitchFamily="50" charset="-127"/>
                <a:ea typeface="맑은 고딕" panose="020B0503020000020004" pitchFamily="50" charset="-127"/>
              </a:rPr>
              <a:t>연구내용 </a:t>
            </a:r>
            <a:r>
              <a:rPr lang="en-US" altLang="ko-KR" sz="1100" b="1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</a:p>
          <a:p>
            <a:pPr algn="ctr"/>
            <a:r>
              <a:rPr lang="ko-KR" altLang="en-US" sz="1000" b="1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해석 가능한 경로 예측 연구 분석 및 </a:t>
            </a:r>
            <a:br>
              <a:rPr lang="en-US" altLang="ko-KR" sz="1000" b="1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b="1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베이스라인 모델 선정</a:t>
            </a:r>
            <a:endParaRPr lang="ko-KR" altLang="en-US" sz="1100">
              <a:highlight>
                <a:srgbClr val="FFFF00"/>
              </a:highlight>
            </a:endParaRP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D01D6B36-D1AA-012D-4D46-7EB42579D31A}"/>
              </a:ext>
            </a:extLst>
          </p:cNvPr>
          <p:cNvGrpSpPr/>
          <p:nvPr/>
        </p:nvGrpSpPr>
        <p:grpSpPr>
          <a:xfrm>
            <a:off x="8423107" y="3913250"/>
            <a:ext cx="3677062" cy="1928674"/>
            <a:chOff x="8594273" y="4508398"/>
            <a:chExt cx="3677062" cy="1928674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6818B1E-B6F6-1727-79A4-053D3C8C9210}"/>
                </a:ext>
              </a:extLst>
            </p:cNvPr>
            <p:cNvSpPr txBox="1"/>
            <p:nvPr/>
          </p:nvSpPr>
          <p:spPr>
            <a:xfrm>
              <a:off x="8594273" y="4508398"/>
              <a:ext cx="3677062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연구내용 </a:t>
              </a:r>
              <a:r>
                <a:rPr lang="en-US" altLang="ko-KR" sz="11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</a:p>
            <a:p>
              <a:pPr algn="ctr"/>
              <a:r>
                <a:rPr lang="ko-KR" altLang="en-US" sz="1000" b="1"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해석 가능한 경로 예측 모델 구현 및 검증</a:t>
              </a:r>
              <a:endParaRPr lang="ko-KR" altLang="en-US" sz="1100">
                <a:highlight>
                  <a:srgbClr val="FFFF00"/>
                </a:highlight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47FE0D28-9E03-C081-1610-3233EDE1BBA9}"/>
                </a:ext>
              </a:extLst>
            </p:cNvPr>
            <p:cNvSpPr txBox="1"/>
            <p:nvPr/>
          </p:nvSpPr>
          <p:spPr>
            <a:xfrm>
              <a:off x="9224889" y="6079500"/>
              <a:ext cx="1145164" cy="2842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b="1" kern="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MORAI </a:t>
              </a:r>
              <a:r>
                <a:rPr lang="ko-KR" altLang="en-US" sz="900" b="1" kern="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시뮬레이터</a:t>
              </a:r>
              <a:endPara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66FAB45A-27F6-A24A-51E6-AC8E2C486001}"/>
                </a:ext>
              </a:extLst>
            </p:cNvPr>
            <p:cNvSpPr txBox="1"/>
            <p:nvPr/>
          </p:nvSpPr>
          <p:spPr>
            <a:xfrm>
              <a:off x="10678630" y="5152879"/>
              <a:ext cx="1109042" cy="200311"/>
            </a:xfrm>
            <a:prstGeom prst="rect">
              <a:avLst/>
            </a:prstGeom>
            <a:solidFill>
              <a:srgbClr val="5A4BE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kern="0">
                  <a:solidFill>
                    <a:schemeClr val="bg1"/>
                  </a:solidFill>
                  <a:latin typeface="맑은 고딕"/>
                  <a:ea typeface="맑은 고딕" panose="020B0503020000020004" pitchFamily="50" charset="-127"/>
                </a:rPr>
                <a:t>Open Loop</a:t>
              </a:r>
              <a:endPara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C2D0BE2E-7255-30F9-14E8-44B32FC24AA7}"/>
                </a:ext>
              </a:extLst>
            </p:cNvPr>
            <p:cNvSpPr txBox="1"/>
            <p:nvPr/>
          </p:nvSpPr>
          <p:spPr>
            <a:xfrm>
              <a:off x="10678630" y="5881607"/>
              <a:ext cx="1109042" cy="200311"/>
            </a:xfrm>
            <a:prstGeom prst="rect">
              <a:avLst/>
            </a:prstGeom>
            <a:solidFill>
              <a:srgbClr val="5A4BE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kern="0">
                  <a:solidFill>
                    <a:schemeClr val="bg1"/>
                  </a:solidFill>
                  <a:latin typeface="맑은 고딕"/>
                  <a:ea typeface="맑은 고딕" panose="020B0503020000020004" pitchFamily="50" charset="-127"/>
                </a:rPr>
                <a:t>Closed Loop</a:t>
              </a:r>
              <a:endPara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00" name="연결선: 꺾임 199">
              <a:extLst>
                <a:ext uri="{FF2B5EF4-FFF2-40B4-BE49-F238E27FC236}">
                  <a16:creationId xmlns:a16="http://schemas.microsoft.com/office/drawing/2014/main" id="{D7A7B0EB-AEE2-CA4D-4A7F-11EA3A8BA9D7}"/>
                </a:ext>
              </a:extLst>
            </p:cNvPr>
            <p:cNvCxnSpPr>
              <a:endCxn id="198" idx="2"/>
            </p:cNvCxnSpPr>
            <p:nvPr/>
          </p:nvCxnSpPr>
          <p:spPr bwMode="auto">
            <a:xfrm flipV="1">
              <a:off x="10272502" y="5353190"/>
              <a:ext cx="960649" cy="268648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201" name="연결선: 꺾임 200">
              <a:extLst>
                <a:ext uri="{FF2B5EF4-FFF2-40B4-BE49-F238E27FC236}">
                  <a16:creationId xmlns:a16="http://schemas.microsoft.com/office/drawing/2014/main" id="{1382EA9E-FA28-1AEF-A6E9-D84A9DB12875}"/>
                </a:ext>
              </a:extLst>
            </p:cNvPr>
            <p:cNvCxnSpPr>
              <a:endCxn id="199" idx="0"/>
            </p:cNvCxnSpPr>
            <p:nvPr/>
          </p:nvCxnSpPr>
          <p:spPr bwMode="auto">
            <a:xfrm>
              <a:off x="10272502" y="5621838"/>
              <a:ext cx="960649" cy="259769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D712ACD7-BF35-1A72-46C5-F765461E8E5E}"/>
                </a:ext>
              </a:extLst>
            </p:cNvPr>
            <p:cNvSpPr/>
            <p:nvPr/>
          </p:nvSpPr>
          <p:spPr>
            <a:xfrm>
              <a:off x="8904243" y="4945717"/>
              <a:ext cx="3057123" cy="1491355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Picture 4" descr="Morai to launch cloud-based autonomous driving simulation environment |  ADAS &amp; Autonomous Vehicle International">
            <a:extLst>
              <a:ext uri="{FF2B5EF4-FFF2-40B4-BE49-F238E27FC236}">
                <a16:creationId xmlns:a16="http://schemas.microsoft.com/office/drawing/2014/main" id="{8B72B191-3709-AA24-6AAC-BD65AF12D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615" y="4657522"/>
            <a:ext cx="1141733" cy="77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69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0ADAD-0D53-8FA4-41FE-DE2B128B1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2A8FC39-1C9D-DE5C-015E-C80EB603D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연구 목표</a:t>
            </a:r>
            <a:endParaRPr lang="en-US" altLang="ko-KR" sz="1800" dirty="0"/>
          </a:p>
          <a:p>
            <a:pPr lvl="1"/>
            <a:r>
              <a:rPr lang="en-US" altLang="ko-KR" sz="1600" b="1" dirty="0"/>
              <a:t>1. </a:t>
            </a:r>
            <a:r>
              <a:rPr lang="ko-KR" altLang="en-US" sz="1600" b="1" dirty="0"/>
              <a:t>해석 가능한 경로 예측 연구 분석 및 베이스라인 모델 선정</a:t>
            </a:r>
            <a:endParaRPr lang="en-US" altLang="ko-KR" sz="1600" b="1" dirty="0"/>
          </a:p>
          <a:p>
            <a:pPr lvl="2"/>
            <a:r>
              <a:rPr lang="en-US" altLang="ko-KR" sz="1400" b="1" dirty="0"/>
              <a:t>NVIDIA</a:t>
            </a:r>
            <a:r>
              <a:rPr lang="ko-KR" altLang="en-US" sz="1400" b="1" dirty="0"/>
              <a:t>의 샘플 기반 </a:t>
            </a:r>
            <a:r>
              <a:rPr lang="en-US" altLang="ko-KR" sz="1400" b="1" dirty="0"/>
              <a:t>E2E </a:t>
            </a:r>
            <a:r>
              <a:rPr lang="ko-KR" altLang="en-US" sz="1400" b="1" dirty="0"/>
              <a:t>모델인 </a:t>
            </a:r>
            <a:r>
              <a:rPr lang="en-US" altLang="ko-KR" sz="1400" b="1" dirty="0"/>
              <a:t>Hydra-MDP </a:t>
            </a:r>
            <a:r>
              <a:rPr lang="ko-KR" altLang="en-US" sz="1400" b="1" dirty="0"/>
              <a:t>모델 선정</a:t>
            </a:r>
            <a:endParaRPr lang="en-US" altLang="ko-KR" sz="1400" b="1" dirty="0"/>
          </a:p>
          <a:p>
            <a:pPr lvl="1"/>
            <a:r>
              <a:rPr lang="en-US" altLang="ko-KR" sz="1600" dirty="0"/>
              <a:t>2. </a:t>
            </a:r>
            <a:r>
              <a:rPr lang="ko-KR" altLang="en-US" sz="1600" dirty="0"/>
              <a:t>다중 </a:t>
            </a:r>
            <a:r>
              <a:rPr lang="en-US" altLang="ko-KR" sz="1600" dirty="0"/>
              <a:t>Cost </a:t>
            </a:r>
            <a:r>
              <a:rPr lang="ko-KR" altLang="en-US" sz="1600" dirty="0"/>
              <a:t>및 </a:t>
            </a:r>
            <a:r>
              <a:rPr lang="en-US" altLang="ko-KR" sz="1600" dirty="0"/>
              <a:t>Vocabulary </a:t>
            </a:r>
            <a:r>
              <a:rPr lang="ko-KR" altLang="en-US" sz="1600" dirty="0"/>
              <a:t>기반 경로 예측 모델 구현</a:t>
            </a:r>
            <a:endParaRPr lang="en-US" altLang="ko-KR" sz="1600" dirty="0"/>
          </a:p>
          <a:p>
            <a:pPr lvl="1"/>
            <a:r>
              <a:rPr lang="en-US" altLang="ko-KR" sz="1600" dirty="0"/>
              <a:t>3. </a:t>
            </a:r>
            <a:r>
              <a:rPr lang="ko-KR" altLang="en-US" sz="1600" dirty="0"/>
              <a:t>해석 가능한 경로 예측 모델 검증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D6D2EB4-54E3-0DE1-258C-E8C6E0E0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(25.03~08) [HMG] </a:t>
            </a:r>
            <a:r>
              <a:rPr lang="ko-KR" altLang="en-US" sz="2400" dirty="0"/>
              <a:t>주행 안전 </a:t>
            </a:r>
            <a:r>
              <a:rPr lang="en-US" altLang="ko-KR" sz="2400" dirty="0"/>
              <a:t>AI </a:t>
            </a:r>
            <a:r>
              <a:rPr lang="ko-KR" altLang="en-US" sz="2400" dirty="0"/>
              <a:t>확률 기반 통합 충돌 판단 모듈 연구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4F0E75B-6F2F-8D04-3838-CCC929154B1C}"/>
              </a:ext>
            </a:extLst>
          </p:cNvPr>
          <p:cNvGrpSpPr/>
          <p:nvPr/>
        </p:nvGrpSpPr>
        <p:grpSpPr>
          <a:xfrm>
            <a:off x="152721" y="3976006"/>
            <a:ext cx="3154684" cy="2079520"/>
            <a:chOff x="152721" y="3836306"/>
            <a:chExt cx="3154684" cy="2079520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775E50-BA57-EBF9-F07C-B3E4BD3FB0E7}"/>
                </a:ext>
              </a:extLst>
            </p:cNvPr>
            <p:cNvGrpSpPr/>
            <p:nvPr/>
          </p:nvGrpSpPr>
          <p:grpSpPr>
            <a:xfrm>
              <a:off x="263321" y="4314046"/>
              <a:ext cx="2933485" cy="1601780"/>
              <a:chOff x="314357" y="4777312"/>
              <a:chExt cx="2933485" cy="1601780"/>
            </a:xfrm>
          </p:grpSpPr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F23EAEE5-E7A0-A2CB-FAC9-1491C026B6E7}"/>
                  </a:ext>
                </a:extLst>
              </p:cNvPr>
              <p:cNvGrpSpPr/>
              <p:nvPr/>
            </p:nvGrpSpPr>
            <p:grpSpPr>
              <a:xfrm>
                <a:off x="314357" y="4777312"/>
                <a:ext cx="2933485" cy="1601780"/>
                <a:chOff x="3223351" y="4747128"/>
                <a:chExt cx="2933485" cy="1601780"/>
              </a:xfrm>
            </p:grpSpPr>
            <p:pic>
              <p:nvPicPr>
                <p:cNvPr id="174" name="그림 173">
                  <a:extLst>
                    <a:ext uri="{FF2B5EF4-FFF2-40B4-BE49-F238E27FC236}">
                      <a16:creationId xmlns:a16="http://schemas.microsoft.com/office/drawing/2014/main" id="{022DCF84-FF2F-BF1A-987D-F19DBA564C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5400000">
                  <a:off x="3812015" y="4553737"/>
                  <a:ext cx="1421910" cy="1873908"/>
                </a:xfrm>
                <a:prstGeom prst="rect">
                  <a:avLst/>
                </a:prstGeom>
              </p:spPr>
            </p:pic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828C29A8-DA98-B654-6726-CC5672152DCA}"/>
                    </a:ext>
                  </a:extLst>
                </p:cNvPr>
                <p:cNvSpPr/>
                <p:nvPr/>
              </p:nvSpPr>
              <p:spPr bwMode="auto">
                <a:xfrm>
                  <a:off x="4024983" y="4747128"/>
                  <a:ext cx="1248738" cy="1454518"/>
                </a:xfrm>
                <a:prstGeom prst="rect">
                  <a:avLst/>
                </a:prstGeom>
                <a:solidFill>
                  <a:srgbClr val="FFFFFF">
                    <a:alpha val="50196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굴림" pitchFamily="50" charset="-127"/>
                  </a:endParaRPr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2D6BBDB9-8DBA-F0BD-B03E-590C3B138296}"/>
                    </a:ext>
                  </a:extLst>
                </p:cNvPr>
                <p:cNvSpPr/>
                <p:nvPr/>
              </p:nvSpPr>
              <p:spPr>
                <a:xfrm>
                  <a:off x="3297312" y="4801838"/>
                  <a:ext cx="2859524" cy="1491055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77" name="그룹 176">
                  <a:extLst>
                    <a:ext uri="{FF2B5EF4-FFF2-40B4-BE49-F238E27FC236}">
                      <a16:creationId xmlns:a16="http://schemas.microsoft.com/office/drawing/2014/main" id="{D81C4653-1091-2471-DF88-C9FBD102524A}"/>
                    </a:ext>
                  </a:extLst>
                </p:cNvPr>
                <p:cNvGrpSpPr/>
                <p:nvPr/>
              </p:nvGrpSpPr>
              <p:grpSpPr>
                <a:xfrm>
                  <a:off x="3223351" y="4872941"/>
                  <a:ext cx="2904625" cy="1475967"/>
                  <a:chOff x="5502761" y="4613051"/>
                  <a:chExt cx="3005922" cy="1527441"/>
                </a:xfrm>
              </p:grpSpPr>
              <p:pic>
                <p:nvPicPr>
                  <p:cNvPr id="178" name="Picture 2" descr="Car Top Down View - Free Transparent PNG Download - PNGkey">
                    <a:extLst>
                      <a:ext uri="{FF2B5EF4-FFF2-40B4-BE49-F238E27FC236}">
                        <a16:creationId xmlns:a16="http://schemas.microsoft.com/office/drawing/2014/main" id="{CD00FC43-7DF3-5E91-164D-C8DC868F20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screen">
                    <a:clrChange>
                      <a:clrFrom>
                        <a:srgbClr val="F6F6F6"/>
                      </a:clrFrom>
                      <a:clrTo>
                        <a:srgbClr val="F6F6F6">
                          <a:alpha val="0"/>
                        </a:srgbClr>
                      </a:clrTo>
                    </a:clrChange>
                    <a:duotone>
                      <a:srgbClr val="C0504D">
                        <a:shade val="45000"/>
                        <a:satMod val="135000"/>
                      </a:srgbClr>
                      <a:prstClr val="white"/>
                    </a:duotone>
                    <a:alphaModFix amt="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4911560">
                    <a:off x="6776901" y="5426674"/>
                    <a:ext cx="968852" cy="4587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79" name="그룹 178">
                    <a:extLst>
                      <a:ext uri="{FF2B5EF4-FFF2-40B4-BE49-F238E27FC236}">
                        <a16:creationId xmlns:a16="http://schemas.microsoft.com/office/drawing/2014/main" id="{9D1CBB6E-E1D7-5383-CE43-9B900C87C3B5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6252456" y="3863356"/>
                    <a:ext cx="1294065" cy="2793455"/>
                    <a:chOff x="6847422" y="3742628"/>
                    <a:chExt cx="1294065" cy="2793455"/>
                  </a:xfrm>
                </p:grpSpPr>
                <p:grpSp>
                  <p:nvGrpSpPr>
                    <p:cNvPr id="181" name="그룹 180">
                      <a:extLst>
                        <a:ext uri="{FF2B5EF4-FFF2-40B4-BE49-F238E27FC236}">
                          <a16:creationId xmlns:a16="http://schemas.microsoft.com/office/drawing/2014/main" id="{155FDC19-73EC-74C6-9D37-5A3FD9410D4E}"/>
                        </a:ext>
                      </a:extLst>
                    </p:cNvPr>
                    <p:cNvGrpSpPr/>
                    <p:nvPr/>
                  </p:nvGrpSpPr>
                  <p:grpSpPr>
                    <a:xfrm rot="16200000">
                      <a:off x="6160592" y="4429458"/>
                      <a:ext cx="2667725" cy="1294065"/>
                      <a:chOff x="5618823" y="4478637"/>
                      <a:chExt cx="3534911" cy="1617890"/>
                    </a:xfrm>
                  </p:grpSpPr>
                  <p:cxnSp>
                    <p:nvCxnSpPr>
                      <p:cNvPr id="186" name="직선 연결선 185">
                        <a:extLst>
                          <a:ext uri="{FF2B5EF4-FFF2-40B4-BE49-F238E27FC236}">
                            <a16:creationId xmlns:a16="http://schemas.microsoft.com/office/drawing/2014/main" id="{300A1391-37C5-82F0-4984-9C49D91B653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634093" y="4780302"/>
                        <a:ext cx="3519641" cy="0"/>
                      </a:xfrm>
                      <a:prstGeom prst="line">
                        <a:avLst/>
                      </a:prstGeom>
                      <a:noFill/>
                      <a:ln w="28575" cap="flat" cmpd="sng" algn="ctr">
                        <a:solidFill>
                          <a:sysClr val="window" lastClr="FFFFFF">
                            <a:lumMod val="85000"/>
                          </a:sysClr>
                        </a:solidFill>
                        <a:prstDash val="dash"/>
                      </a:ln>
                      <a:effectLst/>
                    </p:spPr>
                  </p:cxnSp>
                  <p:cxnSp>
                    <p:nvCxnSpPr>
                      <p:cNvPr id="187" name="직선 연결선 186">
                        <a:extLst>
                          <a:ext uri="{FF2B5EF4-FFF2-40B4-BE49-F238E27FC236}">
                            <a16:creationId xmlns:a16="http://schemas.microsoft.com/office/drawing/2014/main" id="{62391B9E-532E-EBEA-5953-8E539B3F10E2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620075" y="5250044"/>
                        <a:ext cx="3519641" cy="0"/>
                      </a:xfrm>
                      <a:prstGeom prst="line">
                        <a:avLst/>
                      </a:prstGeom>
                      <a:noFill/>
                      <a:ln w="28575" cap="flat" cmpd="sng" algn="ctr">
                        <a:solidFill>
                          <a:sysClr val="window" lastClr="FFFFFF">
                            <a:lumMod val="85000"/>
                          </a:sysClr>
                        </a:solidFill>
                        <a:prstDash val="dash"/>
                      </a:ln>
                      <a:effectLst/>
                    </p:spPr>
                  </p:cxnSp>
                  <p:sp>
                    <p:nvSpPr>
                      <p:cNvPr id="188" name="자유형: 도형 187">
                        <a:extLst>
                          <a:ext uri="{FF2B5EF4-FFF2-40B4-BE49-F238E27FC236}">
                            <a16:creationId xmlns:a16="http://schemas.microsoft.com/office/drawing/2014/main" id="{9B119920-70C2-EC4D-FF2A-E74B6DAB15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4158" y="5255039"/>
                        <a:ext cx="2011760" cy="795241"/>
                      </a:xfrm>
                      <a:custGeom>
                        <a:avLst/>
                        <a:gdLst>
                          <a:gd name="connsiteX0" fmla="*/ 0 w 2148840"/>
                          <a:gd name="connsiteY0" fmla="*/ 45803 h 823043"/>
                          <a:gd name="connsiteX1" fmla="*/ 1264920 w 2148840"/>
                          <a:gd name="connsiteY1" fmla="*/ 30563 h 823043"/>
                          <a:gd name="connsiteX2" fmla="*/ 1897380 w 2148840"/>
                          <a:gd name="connsiteY2" fmla="*/ 396323 h 823043"/>
                          <a:gd name="connsiteX3" fmla="*/ 2148840 w 2148840"/>
                          <a:gd name="connsiteY3" fmla="*/ 823043 h 823043"/>
                          <a:gd name="connsiteX0" fmla="*/ 0 w 2148840"/>
                          <a:gd name="connsiteY0" fmla="*/ 24867 h 802107"/>
                          <a:gd name="connsiteX1" fmla="*/ 1348740 w 2148840"/>
                          <a:gd name="connsiteY1" fmla="*/ 47727 h 802107"/>
                          <a:gd name="connsiteX2" fmla="*/ 1897380 w 2148840"/>
                          <a:gd name="connsiteY2" fmla="*/ 375387 h 802107"/>
                          <a:gd name="connsiteX3" fmla="*/ 2148840 w 2148840"/>
                          <a:gd name="connsiteY3" fmla="*/ 802107 h 802107"/>
                          <a:gd name="connsiteX0" fmla="*/ 0 w 2148840"/>
                          <a:gd name="connsiteY0" fmla="*/ 15766 h 793006"/>
                          <a:gd name="connsiteX1" fmla="*/ 1402080 w 2148840"/>
                          <a:gd name="connsiteY1" fmla="*/ 69106 h 793006"/>
                          <a:gd name="connsiteX2" fmla="*/ 1897380 w 2148840"/>
                          <a:gd name="connsiteY2" fmla="*/ 366286 h 793006"/>
                          <a:gd name="connsiteX3" fmla="*/ 2148840 w 2148840"/>
                          <a:gd name="connsiteY3" fmla="*/ 793006 h 793006"/>
                          <a:gd name="connsiteX0" fmla="*/ 0 w 2148840"/>
                          <a:gd name="connsiteY0" fmla="*/ 16488 h 793728"/>
                          <a:gd name="connsiteX1" fmla="*/ 1402080 w 2148840"/>
                          <a:gd name="connsiteY1" fmla="*/ 69828 h 793728"/>
                          <a:gd name="connsiteX2" fmla="*/ 1927860 w 2148840"/>
                          <a:gd name="connsiteY2" fmla="*/ 389868 h 793728"/>
                          <a:gd name="connsiteX3" fmla="*/ 2148840 w 2148840"/>
                          <a:gd name="connsiteY3" fmla="*/ 793728 h 793728"/>
                          <a:gd name="connsiteX0" fmla="*/ 0 w 2148840"/>
                          <a:gd name="connsiteY0" fmla="*/ 11206 h 788446"/>
                          <a:gd name="connsiteX1" fmla="*/ 1402080 w 2148840"/>
                          <a:gd name="connsiteY1" fmla="*/ 64546 h 788446"/>
                          <a:gd name="connsiteX2" fmla="*/ 1983426 w 2148840"/>
                          <a:gd name="connsiteY2" fmla="*/ 171226 h 788446"/>
                          <a:gd name="connsiteX3" fmla="*/ 2148840 w 2148840"/>
                          <a:gd name="connsiteY3" fmla="*/ 788446 h 788446"/>
                          <a:gd name="connsiteX0" fmla="*/ 0 w 2148840"/>
                          <a:gd name="connsiteY0" fmla="*/ 20913 h 798153"/>
                          <a:gd name="connsiteX1" fmla="*/ 1378266 w 2148840"/>
                          <a:gd name="connsiteY1" fmla="*/ 28533 h 798153"/>
                          <a:gd name="connsiteX2" fmla="*/ 1983426 w 2148840"/>
                          <a:gd name="connsiteY2" fmla="*/ 180933 h 798153"/>
                          <a:gd name="connsiteX3" fmla="*/ 2148840 w 2148840"/>
                          <a:gd name="connsiteY3" fmla="*/ 798153 h 798153"/>
                          <a:gd name="connsiteX0" fmla="*/ 0 w 2148840"/>
                          <a:gd name="connsiteY0" fmla="*/ 32042 h 809282"/>
                          <a:gd name="connsiteX1" fmla="*/ 1370327 w 2148840"/>
                          <a:gd name="connsiteY1" fmla="*/ 16802 h 809282"/>
                          <a:gd name="connsiteX2" fmla="*/ 1983426 w 2148840"/>
                          <a:gd name="connsiteY2" fmla="*/ 192062 h 809282"/>
                          <a:gd name="connsiteX3" fmla="*/ 2148840 w 2148840"/>
                          <a:gd name="connsiteY3" fmla="*/ 809282 h 809282"/>
                          <a:gd name="connsiteX0" fmla="*/ 0 w 2148840"/>
                          <a:gd name="connsiteY0" fmla="*/ 18001 h 795241"/>
                          <a:gd name="connsiteX1" fmla="*/ 1370327 w 2148840"/>
                          <a:gd name="connsiteY1" fmla="*/ 2761 h 795241"/>
                          <a:gd name="connsiteX2" fmla="*/ 1983426 w 2148840"/>
                          <a:gd name="connsiteY2" fmla="*/ 178021 h 795241"/>
                          <a:gd name="connsiteX3" fmla="*/ 2148840 w 2148840"/>
                          <a:gd name="connsiteY3" fmla="*/ 795241 h 795241"/>
                          <a:gd name="connsiteX0" fmla="*/ 0 w 2172654"/>
                          <a:gd name="connsiteY0" fmla="*/ 18001 h 795241"/>
                          <a:gd name="connsiteX1" fmla="*/ 1370327 w 2172654"/>
                          <a:gd name="connsiteY1" fmla="*/ 2761 h 795241"/>
                          <a:gd name="connsiteX2" fmla="*/ 1983426 w 2172654"/>
                          <a:gd name="connsiteY2" fmla="*/ 178021 h 795241"/>
                          <a:gd name="connsiteX3" fmla="*/ 2172654 w 2172654"/>
                          <a:gd name="connsiteY3" fmla="*/ 795241 h 795241"/>
                          <a:gd name="connsiteX0" fmla="*/ 0 w 2172654"/>
                          <a:gd name="connsiteY0" fmla="*/ 18001 h 795241"/>
                          <a:gd name="connsiteX1" fmla="*/ 1370327 w 2172654"/>
                          <a:gd name="connsiteY1" fmla="*/ 2761 h 795241"/>
                          <a:gd name="connsiteX2" fmla="*/ 1983426 w 2172654"/>
                          <a:gd name="connsiteY2" fmla="*/ 178021 h 795241"/>
                          <a:gd name="connsiteX3" fmla="*/ 2172654 w 2172654"/>
                          <a:gd name="connsiteY3" fmla="*/ 795241 h 795241"/>
                          <a:gd name="connsiteX0" fmla="*/ 0 w 2172839"/>
                          <a:gd name="connsiteY0" fmla="*/ 18001 h 795241"/>
                          <a:gd name="connsiteX1" fmla="*/ 1370327 w 2172839"/>
                          <a:gd name="connsiteY1" fmla="*/ 2761 h 795241"/>
                          <a:gd name="connsiteX2" fmla="*/ 1983426 w 2172839"/>
                          <a:gd name="connsiteY2" fmla="*/ 178021 h 795241"/>
                          <a:gd name="connsiteX3" fmla="*/ 2172654 w 2172839"/>
                          <a:gd name="connsiteY3" fmla="*/ 795241 h 7952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172839" h="795241">
                            <a:moveTo>
                              <a:pt x="0" y="18001"/>
                            </a:moveTo>
                            <a:cubicBezTo>
                              <a:pt x="474345" y="-18829"/>
                              <a:pt x="1031818" y="14191"/>
                              <a:pt x="1370327" y="2761"/>
                            </a:cubicBezTo>
                            <a:cubicBezTo>
                              <a:pt x="1708836" y="-8669"/>
                              <a:pt x="1836106" y="45941"/>
                              <a:pt x="1983426" y="178021"/>
                            </a:cubicBezTo>
                            <a:cubicBezTo>
                              <a:pt x="2130746" y="310101"/>
                              <a:pt x="2176151" y="647921"/>
                              <a:pt x="2172654" y="795241"/>
                            </a:cubicBezTo>
                          </a:path>
                        </a:pathLst>
                      </a:custGeom>
                      <a:noFill/>
                      <a:ln w="28575" cap="flat" cmpd="sng" algn="ctr">
                        <a:solidFill>
                          <a:sysClr val="window" lastClr="FFFFFF">
                            <a:lumMod val="85000"/>
                          </a:sysClr>
                        </a:solidFill>
                        <a:prstDash val="dash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189" name="직선 연결선 188">
                        <a:extLst>
                          <a:ext uri="{FF2B5EF4-FFF2-40B4-BE49-F238E27FC236}">
                            <a16:creationId xmlns:a16="http://schemas.microsoft.com/office/drawing/2014/main" id="{9BC5A44C-4FE4-2940-A4BF-19308BAE4E0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618823" y="4478637"/>
                        <a:ext cx="3519641" cy="0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>
                            <a:lumMod val="50000"/>
                            <a:lumOff val="50000"/>
                          </a:sysClr>
                        </a:solidFill>
                        <a:prstDash val="solid"/>
                      </a:ln>
                      <a:effectLst/>
                    </p:spPr>
                  </p:cxnSp>
                  <p:cxnSp>
                    <p:nvCxnSpPr>
                      <p:cNvPr id="190" name="직선 연결선 189">
                        <a:extLst>
                          <a:ext uri="{FF2B5EF4-FFF2-40B4-BE49-F238E27FC236}">
                            <a16:creationId xmlns:a16="http://schemas.microsoft.com/office/drawing/2014/main" id="{53BDA8CA-9E81-E45C-690E-7ED194B6D15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88426" y="5562942"/>
                        <a:ext cx="0" cy="533585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>
                            <a:lumMod val="50000"/>
                            <a:lumOff val="50000"/>
                          </a:sysClr>
                        </a:solidFill>
                        <a:prstDash val="solid"/>
                      </a:ln>
                      <a:effectLst/>
                    </p:spPr>
                  </p:cxnSp>
                  <p:cxnSp>
                    <p:nvCxnSpPr>
                      <p:cNvPr id="191" name="직선 연결선 190">
                        <a:extLst>
                          <a:ext uri="{FF2B5EF4-FFF2-40B4-BE49-F238E27FC236}">
                            <a16:creationId xmlns:a16="http://schemas.microsoft.com/office/drawing/2014/main" id="{ACC8768D-8959-85BD-784E-966BD747434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113240" y="5562942"/>
                        <a:ext cx="8223" cy="533585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>
                            <a:lumMod val="50000"/>
                            <a:lumOff val="50000"/>
                          </a:sysClr>
                        </a:solidFill>
                        <a:prstDash val="solid"/>
                      </a:ln>
                      <a:effectLst/>
                    </p:spPr>
                  </p:cxnSp>
                  <p:cxnSp>
                    <p:nvCxnSpPr>
                      <p:cNvPr id="192" name="직선 연결선 191">
                        <a:extLst>
                          <a:ext uri="{FF2B5EF4-FFF2-40B4-BE49-F238E27FC236}">
                            <a16:creationId xmlns:a16="http://schemas.microsoft.com/office/drawing/2014/main" id="{779C8AFF-BFB7-7F68-DDA0-CB719AC9524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5673080" y="5581514"/>
                        <a:ext cx="1448383" cy="0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>
                            <a:lumMod val="50000"/>
                            <a:lumOff val="50000"/>
                          </a:sysClr>
                        </a:solidFill>
                        <a:prstDash val="solid"/>
                      </a:ln>
                      <a:effectLst/>
                    </p:spPr>
                  </p:cxnSp>
                  <p:cxnSp>
                    <p:nvCxnSpPr>
                      <p:cNvPr id="193" name="직선 연결선 192">
                        <a:extLst>
                          <a:ext uri="{FF2B5EF4-FFF2-40B4-BE49-F238E27FC236}">
                            <a16:creationId xmlns:a16="http://schemas.microsoft.com/office/drawing/2014/main" id="{F4CA7DDE-5AF8-2D94-3AEC-2471ADF1BA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8288426" y="5574002"/>
                        <a:ext cx="850039" cy="0"/>
                      </a:xfrm>
                      <a:prstGeom prst="line">
                        <a:avLst/>
                      </a:prstGeom>
                      <a:noFill/>
                      <a:ln w="57150" cap="flat" cmpd="sng" algn="ctr">
                        <a:solidFill>
                          <a:sysClr val="windowText" lastClr="000000">
                            <a:lumMod val="50000"/>
                            <a:lumOff val="50000"/>
                          </a:sysClr>
                        </a:solidFill>
                        <a:prstDash val="solid"/>
                      </a:ln>
                      <a:effectLst/>
                    </p:spPr>
                  </p:cxnSp>
                </p:grpSp>
                <p:sp>
                  <p:nvSpPr>
                    <p:cNvPr id="182" name="TextBox 181">
                      <a:extLst>
                        <a:ext uri="{FF2B5EF4-FFF2-40B4-BE49-F238E27FC236}">
                          <a16:creationId xmlns:a16="http://schemas.microsoft.com/office/drawing/2014/main" id="{F8948FB4-609C-69DD-6281-9A4E3282D7AE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6590691" y="4525554"/>
                      <a:ext cx="851190" cy="206010"/>
                    </a:xfrm>
                    <a:prstGeom prst="rect">
                      <a:avLst/>
                    </a:prstGeom>
                    <a:no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>
                      <a:defPPr>
                        <a:defRPr lang="ko-KR"/>
                      </a:defPPr>
                      <a:lvl1pPr algn="ctr">
                        <a:defRPr>
                          <a:solidFill>
                            <a:schemeClr val="lt1"/>
                          </a:solidFill>
                          <a:latin typeface="+mn-lt"/>
                          <a:ea typeface="+mn-ea"/>
                        </a:defRPr>
                      </a:lvl1pPr>
                      <a:lvl2pPr>
                        <a:defRPr>
                          <a:solidFill>
                            <a:schemeClr val="lt1"/>
                          </a:solidFill>
                          <a:latin typeface="+mn-lt"/>
                          <a:ea typeface="+mn-ea"/>
                        </a:defRPr>
                      </a:lvl2pPr>
                      <a:lvl3pPr>
                        <a:defRPr>
                          <a:solidFill>
                            <a:schemeClr val="lt1"/>
                          </a:solidFill>
                          <a:latin typeface="+mn-lt"/>
                          <a:ea typeface="+mn-ea"/>
                        </a:defRPr>
                      </a:lvl3pPr>
                      <a:lvl4pPr>
                        <a:defRPr>
                          <a:solidFill>
                            <a:schemeClr val="lt1"/>
                          </a:solidFill>
                          <a:latin typeface="+mn-lt"/>
                          <a:ea typeface="+mn-ea"/>
                        </a:defRPr>
                      </a:lvl4pPr>
                      <a:lvl5pPr>
                        <a:defRPr>
                          <a:solidFill>
                            <a:schemeClr val="lt1"/>
                          </a:solidFill>
                          <a:latin typeface="+mn-lt"/>
                          <a:ea typeface="+mn-ea"/>
                        </a:defRPr>
                      </a:lvl5pPr>
                      <a:lvl6pPr>
                        <a:defRPr>
                          <a:solidFill>
                            <a:schemeClr val="lt1"/>
                          </a:solidFill>
                          <a:latin typeface="+mn-lt"/>
                          <a:ea typeface="+mn-ea"/>
                        </a:defRPr>
                      </a:lvl6pPr>
                      <a:lvl7pPr>
                        <a:defRPr>
                          <a:solidFill>
                            <a:schemeClr val="lt1"/>
                          </a:solidFill>
                          <a:latin typeface="+mn-lt"/>
                          <a:ea typeface="+mn-ea"/>
                        </a:defRPr>
                      </a:lvl7pPr>
                      <a:lvl8pPr>
                        <a:defRPr>
                          <a:solidFill>
                            <a:schemeClr val="lt1"/>
                          </a:solidFill>
                          <a:latin typeface="+mn-lt"/>
                          <a:ea typeface="+mn-ea"/>
                        </a:defRPr>
                      </a:lvl8pPr>
                      <a:lvl9pPr>
                        <a:defRPr>
                          <a:solidFill>
                            <a:schemeClr val="lt1"/>
                          </a:solidFill>
                          <a:latin typeface="+mn-lt"/>
                          <a:ea typeface="+mn-ea"/>
                        </a:defRPr>
                      </a:lvl9pPr>
                    </a:lstStyle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83" name="자유형: 도형 182">
                      <a:extLst>
                        <a:ext uri="{FF2B5EF4-FFF2-40B4-BE49-F238E27FC236}">
                          <a16:creationId xmlns:a16="http://schemas.microsoft.com/office/drawing/2014/main" id="{52F1F5CD-CFAE-A637-4C31-7A2C10B645F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6814472" y="5139567"/>
                      <a:ext cx="1037693" cy="256009"/>
                    </a:xfrm>
                    <a:custGeom>
                      <a:avLst/>
                      <a:gdLst>
                        <a:gd name="connsiteX0" fmla="*/ 0 w 1838325"/>
                        <a:gd name="connsiteY0" fmla="*/ 476250 h 500781"/>
                        <a:gd name="connsiteX1" fmla="*/ 885825 w 1838325"/>
                        <a:gd name="connsiteY1" fmla="*/ 478631 h 500781"/>
                        <a:gd name="connsiteX2" fmla="*/ 1347787 w 1838325"/>
                        <a:gd name="connsiteY2" fmla="*/ 240506 h 500781"/>
                        <a:gd name="connsiteX3" fmla="*/ 1652587 w 1838325"/>
                        <a:gd name="connsiteY3" fmla="*/ 83343 h 500781"/>
                        <a:gd name="connsiteX4" fmla="*/ 1838325 w 1838325"/>
                        <a:gd name="connsiteY4" fmla="*/ 0 h 500781"/>
                        <a:gd name="connsiteX0" fmla="*/ 0 w 1838325"/>
                        <a:gd name="connsiteY0" fmla="*/ 476250 h 479861"/>
                        <a:gd name="connsiteX1" fmla="*/ 885825 w 1838325"/>
                        <a:gd name="connsiteY1" fmla="*/ 383381 h 479861"/>
                        <a:gd name="connsiteX2" fmla="*/ 1347787 w 1838325"/>
                        <a:gd name="connsiteY2" fmla="*/ 240506 h 479861"/>
                        <a:gd name="connsiteX3" fmla="*/ 1652587 w 1838325"/>
                        <a:gd name="connsiteY3" fmla="*/ 83343 h 479861"/>
                        <a:gd name="connsiteX4" fmla="*/ 1838325 w 1838325"/>
                        <a:gd name="connsiteY4" fmla="*/ 0 h 479861"/>
                        <a:gd name="connsiteX0" fmla="*/ 0 w 1838325"/>
                        <a:gd name="connsiteY0" fmla="*/ 476250 h 479861"/>
                        <a:gd name="connsiteX1" fmla="*/ 885825 w 1838325"/>
                        <a:gd name="connsiteY1" fmla="*/ 383381 h 479861"/>
                        <a:gd name="connsiteX2" fmla="*/ 1347787 w 1838325"/>
                        <a:gd name="connsiteY2" fmla="*/ 240506 h 479861"/>
                        <a:gd name="connsiteX3" fmla="*/ 1504950 w 1838325"/>
                        <a:gd name="connsiteY3" fmla="*/ 83343 h 479861"/>
                        <a:gd name="connsiteX4" fmla="*/ 1838325 w 1838325"/>
                        <a:gd name="connsiteY4" fmla="*/ 0 h 479861"/>
                        <a:gd name="connsiteX0" fmla="*/ 0 w 1838325"/>
                        <a:gd name="connsiteY0" fmla="*/ 476250 h 479922"/>
                        <a:gd name="connsiteX1" fmla="*/ 885825 w 1838325"/>
                        <a:gd name="connsiteY1" fmla="*/ 383381 h 479922"/>
                        <a:gd name="connsiteX2" fmla="*/ 1181100 w 1838325"/>
                        <a:gd name="connsiteY2" fmla="*/ 230981 h 479922"/>
                        <a:gd name="connsiteX3" fmla="*/ 1504950 w 1838325"/>
                        <a:gd name="connsiteY3" fmla="*/ 83343 h 479922"/>
                        <a:gd name="connsiteX4" fmla="*/ 1838325 w 1838325"/>
                        <a:gd name="connsiteY4" fmla="*/ 0 h 479922"/>
                        <a:gd name="connsiteX0" fmla="*/ 0 w 1838325"/>
                        <a:gd name="connsiteY0" fmla="*/ 476250 h 480016"/>
                        <a:gd name="connsiteX1" fmla="*/ 885825 w 1838325"/>
                        <a:gd name="connsiteY1" fmla="*/ 383381 h 480016"/>
                        <a:gd name="connsiteX2" fmla="*/ 1152525 w 1838325"/>
                        <a:gd name="connsiteY2" fmla="*/ 216693 h 480016"/>
                        <a:gd name="connsiteX3" fmla="*/ 1504950 w 1838325"/>
                        <a:gd name="connsiteY3" fmla="*/ 83343 h 480016"/>
                        <a:gd name="connsiteX4" fmla="*/ 1838325 w 1838325"/>
                        <a:gd name="connsiteY4" fmla="*/ 0 h 480016"/>
                        <a:gd name="connsiteX0" fmla="*/ 0 w 1838325"/>
                        <a:gd name="connsiteY0" fmla="*/ 476250 h 479492"/>
                        <a:gd name="connsiteX1" fmla="*/ 838200 w 1838325"/>
                        <a:gd name="connsiteY1" fmla="*/ 369093 h 479492"/>
                        <a:gd name="connsiteX2" fmla="*/ 1152525 w 1838325"/>
                        <a:gd name="connsiteY2" fmla="*/ 216693 h 479492"/>
                        <a:gd name="connsiteX3" fmla="*/ 1504950 w 1838325"/>
                        <a:gd name="connsiteY3" fmla="*/ 83343 h 479492"/>
                        <a:gd name="connsiteX4" fmla="*/ 1838325 w 1838325"/>
                        <a:gd name="connsiteY4" fmla="*/ 0 h 479492"/>
                        <a:gd name="connsiteX0" fmla="*/ 0 w 1838325"/>
                        <a:gd name="connsiteY0" fmla="*/ 476250 h 479375"/>
                        <a:gd name="connsiteX1" fmla="*/ 838200 w 1838325"/>
                        <a:gd name="connsiteY1" fmla="*/ 369093 h 479375"/>
                        <a:gd name="connsiteX2" fmla="*/ 1219200 w 1838325"/>
                        <a:gd name="connsiteY2" fmla="*/ 240505 h 479375"/>
                        <a:gd name="connsiteX3" fmla="*/ 1504950 w 1838325"/>
                        <a:gd name="connsiteY3" fmla="*/ 83343 h 479375"/>
                        <a:gd name="connsiteX4" fmla="*/ 1838325 w 1838325"/>
                        <a:gd name="connsiteY4" fmla="*/ 0 h 479375"/>
                        <a:gd name="connsiteX0" fmla="*/ 0 w 1838325"/>
                        <a:gd name="connsiteY0" fmla="*/ 476250 h 479375"/>
                        <a:gd name="connsiteX1" fmla="*/ 838200 w 1838325"/>
                        <a:gd name="connsiteY1" fmla="*/ 369093 h 479375"/>
                        <a:gd name="connsiteX2" fmla="*/ 1243013 w 1838325"/>
                        <a:gd name="connsiteY2" fmla="*/ 240505 h 479375"/>
                        <a:gd name="connsiteX3" fmla="*/ 1504950 w 1838325"/>
                        <a:gd name="connsiteY3" fmla="*/ 83343 h 479375"/>
                        <a:gd name="connsiteX4" fmla="*/ 1838325 w 1838325"/>
                        <a:gd name="connsiteY4" fmla="*/ 0 h 479375"/>
                        <a:gd name="connsiteX0" fmla="*/ 0 w 1838325"/>
                        <a:gd name="connsiteY0" fmla="*/ 476250 h 479375"/>
                        <a:gd name="connsiteX1" fmla="*/ 838200 w 1838325"/>
                        <a:gd name="connsiteY1" fmla="*/ 369093 h 479375"/>
                        <a:gd name="connsiteX2" fmla="*/ 1243013 w 1838325"/>
                        <a:gd name="connsiteY2" fmla="*/ 240505 h 479375"/>
                        <a:gd name="connsiteX3" fmla="*/ 1462088 w 1838325"/>
                        <a:gd name="connsiteY3" fmla="*/ 126206 h 479375"/>
                        <a:gd name="connsiteX4" fmla="*/ 1838325 w 1838325"/>
                        <a:gd name="connsiteY4" fmla="*/ 0 h 479375"/>
                        <a:gd name="connsiteX0" fmla="*/ 0 w 1838325"/>
                        <a:gd name="connsiteY0" fmla="*/ 476250 h 479375"/>
                        <a:gd name="connsiteX1" fmla="*/ 838200 w 1838325"/>
                        <a:gd name="connsiteY1" fmla="*/ 369093 h 479375"/>
                        <a:gd name="connsiteX2" fmla="*/ 1243013 w 1838325"/>
                        <a:gd name="connsiteY2" fmla="*/ 240505 h 479375"/>
                        <a:gd name="connsiteX3" fmla="*/ 1390651 w 1838325"/>
                        <a:gd name="connsiteY3" fmla="*/ 102393 h 479375"/>
                        <a:gd name="connsiteX4" fmla="*/ 1838325 w 1838325"/>
                        <a:gd name="connsiteY4" fmla="*/ 0 h 479375"/>
                        <a:gd name="connsiteX0" fmla="*/ 0 w 1838325"/>
                        <a:gd name="connsiteY0" fmla="*/ 490537 h 493662"/>
                        <a:gd name="connsiteX1" fmla="*/ 838200 w 1838325"/>
                        <a:gd name="connsiteY1" fmla="*/ 383380 h 493662"/>
                        <a:gd name="connsiteX2" fmla="*/ 1243013 w 1838325"/>
                        <a:gd name="connsiteY2" fmla="*/ 254792 h 493662"/>
                        <a:gd name="connsiteX3" fmla="*/ 1390651 w 1838325"/>
                        <a:gd name="connsiteY3" fmla="*/ 116680 h 493662"/>
                        <a:gd name="connsiteX4" fmla="*/ 1838325 w 1838325"/>
                        <a:gd name="connsiteY4" fmla="*/ 0 h 493662"/>
                        <a:gd name="connsiteX0" fmla="*/ 0 w 1838325"/>
                        <a:gd name="connsiteY0" fmla="*/ 490537 h 493662"/>
                        <a:gd name="connsiteX1" fmla="*/ 838200 w 1838325"/>
                        <a:gd name="connsiteY1" fmla="*/ 383380 h 493662"/>
                        <a:gd name="connsiteX2" fmla="*/ 1243013 w 1838325"/>
                        <a:gd name="connsiteY2" fmla="*/ 254792 h 493662"/>
                        <a:gd name="connsiteX3" fmla="*/ 1452563 w 1838325"/>
                        <a:gd name="connsiteY3" fmla="*/ 97630 h 493662"/>
                        <a:gd name="connsiteX4" fmla="*/ 1838325 w 1838325"/>
                        <a:gd name="connsiteY4" fmla="*/ 0 h 493662"/>
                        <a:gd name="connsiteX0" fmla="*/ 0 w 1838325"/>
                        <a:gd name="connsiteY0" fmla="*/ 490537 h 493662"/>
                        <a:gd name="connsiteX1" fmla="*/ 838200 w 1838325"/>
                        <a:gd name="connsiteY1" fmla="*/ 383380 h 493662"/>
                        <a:gd name="connsiteX2" fmla="*/ 1243013 w 1838325"/>
                        <a:gd name="connsiteY2" fmla="*/ 254792 h 493662"/>
                        <a:gd name="connsiteX3" fmla="*/ 1452563 w 1838325"/>
                        <a:gd name="connsiteY3" fmla="*/ 97630 h 493662"/>
                        <a:gd name="connsiteX4" fmla="*/ 1838325 w 1838325"/>
                        <a:gd name="connsiteY4" fmla="*/ 0 h 493662"/>
                        <a:gd name="connsiteX0" fmla="*/ 0 w 1838325"/>
                        <a:gd name="connsiteY0" fmla="*/ 490537 h 493662"/>
                        <a:gd name="connsiteX1" fmla="*/ 838200 w 1838325"/>
                        <a:gd name="connsiteY1" fmla="*/ 383380 h 493662"/>
                        <a:gd name="connsiteX2" fmla="*/ 1243013 w 1838325"/>
                        <a:gd name="connsiteY2" fmla="*/ 254792 h 493662"/>
                        <a:gd name="connsiteX3" fmla="*/ 1452563 w 1838325"/>
                        <a:gd name="connsiteY3" fmla="*/ 97630 h 493662"/>
                        <a:gd name="connsiteX4" fmla="*/ 1838325 w 1838325"/>
                        <a:gd name="connsiteY4" fmla="*/ 0 h 493662"/>
                        <a:gd name="connsiteX0" fmla="*/ 0 w 1838325"/>
                        <a:gd name="connsiteY0" fmla="*/ 490537 h 493662"/>
                        <a:gd name="connsiteX1" fmla="*/ 838200 w 1838325"/>
                        <a:gd name="connsiteY1" fmla="*/ 383380 h 493662"/>
                        <a:gd name="connsiteX2" fmla="*/ 1243013 w 1838325"/>
                        <a:gd name="connsiteY2" fmla="*/ 254792 h 493662"/>
                        <a:gd name="connsiteX3" fmla="*/ 1452563 w 1838325"/>
                        <a:gd name="connsiteY3" fmla="*/ 97630 h 493662"/>
                        <a:gd name="connsiteX4" fmla="*/ 1838325 w 1838325"/>
                        <a:gd name="connsiteY4" fmla="*/ 0 h 493662"/>
                        <a:gd name="connsiteX0" fmla="*/ 0 w 1838325"/>
                        <a:gd name="connsiteY0" fmla="*/ 490537 h 493574"/>
                        <a:gd name="connsiteX1" fmla="*/ 838200 w 1838325"/>
                        <a:gd name="connsiteY1" fmla="*/ 383380 h 493574"/>
                        <a:gd name="connsiteX2" fmla="*/ 1100138 w 1838325"/>
                        <a:gd name="connsiteY2" fmla="*/ 273842 h 493574"/>
                        <a:gd name="connsiteX3" fmla="*/ 1452563 w 1838325"/>
                        <a:gd name="connsiteY3" fmla="*/ 97630 h 493574"/>
                        <a:gd name="connsiteX4" fmla="*/ 1838325 w 1838325"/>
                        <a:gd name="connsiteY4" fmla="*/ 0 h 493574"/>
                        <a:gd name="connsiteX0" fmla="*/ 0 w 1838325"/>
                        <a:gd name="connsiteY0" fmla="*/ 490537 h 493451"/>
                        <a:gd name="connsiteX1" fmla="*/ 838200 w 1838325"/>
                        <a:gd name="connsiteY1" fmla="*/ 383380 h 493451"/>
                        <a:gd name="connsiteX2" fmla="*/ 1128713 w 1838325"/>
                        <a:gd name="connsiteY2" fmla="*/ 302417 h 493451"/>
                        <a:gd name="connsiteX3" fmla="*/ 1452563 w 1838325"/>
                        <a:gd name="connsiteY3" fmla="*/ 97630 h 493451"/>
                        <a:gd name="connsiteX4" fmla="*/ 1838325 w 1838325"/>
                        <a:gd name="connsiteY4" fmla="*/ 0 h 493451"/>
                        <a:gd name="connsiteX0" fmla="*/ 0 w 1838325"/>
                        <a:gd name="connsiteY0" fmla="*/ 490537 h 493451"/>
                        <a:gd name="connsiteX1" fmla="*/ 838200 w 1838325"/>
                        <a:gd name="connsiteY1" fmla="*/ 383380 h 493451"/>
                        <a:gd name="connsiteX2" fmla="*/ 1128713 w 1838325"/>
                        <a:gd name="connsiteY2" fmla="*/ 302417 h 493451"/>
                        <a:gd name="connsiteX3" fmla="*/ 1452563 w 1838325"/>
                        <a:gd name="connsiteY3" fmla="*/ 97630 h 493451"/>
                        <a:gd name="connsiteX4" fmla="*/ 1838325 w 1838325"/>
                        <a:gd name="connsiteY4" fmla="*/ 0 h 493451"/>
                        <a:gd name="connsiteX0" fmla="*/ 0 w 1838325"/>
                        <a:gd name="connsiteY0" fmla="*/ 490537 h 493451"/>
                        <a:gd name="connsiteX1" fmla="*/ 838200 w 1838325"/>
                        <a:gd name="connsiteY1" fmla="*/ 383380 h 493451"/>
                        <a:gd name="connsiteX2" fmla="*/ 1128713 w 1838325"/>
                        <a:gd name="connsiteY2" fmla="*/ 302417 h 493451"/>
                        <a:gd name="connsiteX3" fmla="*/ 1452563 w 1838325"/>
                        <a:gd name="connsiteY3" fmla="*/ 97630 h 493451"/>
                        <a:gd name="connsiteX4" fmla="*/ 1838325 w 1838325"/>
                        <a:gd name="connsiteY4" fmla="*/ 0 h 493451"/>
                        <a:gd name="connsiteX0" fmla="*/ 0 w 1838325"/>
                        <a:gd name="connsiteY0" fmla="*/ 490537 h 495121"/>
                        <a:gd name="connsiteX1" fmla="*/ 883475 w 1838325"/>
                        <a:gd name="connsiteY1" fmla="*/ 424865 h 495121"/>
                        <a:gd name="connsiteX2" fmla="*/ 1128713 w 1838325"/>
                        <a:gd name="connsiteY2" fmla="*/ 302417 h 495121"/>
                        <a:gd name="connsiteX3" fmla="*/ 1452563 w 1838325"/>
                        <a:gd name="connsiteY3" fmla="*/ 97630 h 495121"/>
                        <a:gd name="connsiteX4" fmla="*/ 1838325 w 1838325"/>
                        <a:gd name="connsiteY4" fmla="*/ 0 h 495121"/>
                        <a:gd name="connsiteX0" fmla="*/ 0 w 1838325"/>
                        <a:gd name="connsiteY0" fmla="*/ 490537 h 498275"/>
                        <a:gd name="connsiteX1" fmla="*/ 883475 w 1838325"/>
                        <a:gd name="connsiteY1" fmla="*/ 424865 h 498275"/>
                        <a:gd name="connsiteX2" fmla="*/ 1452563 w 1838325"/>
                        <a:gd name="connsiteY2" fmla="*/ 97630 h 498275"/>
                        <a:gd name="connsiteX3" fmla="*/ 1838325 w 1838325"/>
                        <a:gd name="connsiteY3" fmla="*/ 0 h 498275"/>
                        <a:gd name="connsiteX0" fmla="*/ 0 w 1838325"/>
                        <a:gd name="connsiteY0" fmla="*/ 490537 h 497307"/>
                        <a:gd name="connsiteX1" fmla="*/ 883475 w 1838325"/>
                        <a:gd name="connsiteY1" fmla="*/ 424865 h 497307"/>
                        <a:gd name="connsiteX2" fmla="*/ 1362011 w 1838325"/>
                        <a:gd name="connsiteY2" fmla="*/ 143995 h 497307"/>
                        <a:gd name="connsiteX3" fmla="*/ 1838325 w 1838325"/>
                        <a:gd name="connsiteY3" fmla="*/ 0 h 4973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38325" h="497307">
                          <a:moveTo>
                            <a:pt x="0" y="490537"/>
                          </a:moveTo>
                          <a:cubicBezTo>
                            <a:pt x="330597" y="511373"/>
                            <a:pt x="656473" y="482622"/>
                            <a:pt x="883475" y="424865"/>
                          </a:cubicBezTo>
                          <a:cubicBezTo>
                            <a:pt x="1110477" y="367108"/>
                            <a:pt x="1202869" y="214806"/>
                            <a:pt x="1362011" y="143995"/>
                          </a:cubicBezTo>
                          <a:cubicBezTo>
                            <a:pt x="1529492" y="37236"/>
                            <a:pt x="1786334" y="21629"/>
                            <a:pt x="1838325" y="0"/>
                          </a:cubicBezTo>
                        </a:path>
                      </a:pathLst>
                    </a:custGeom>
                    <a:noFill/>
                    <a:ln w="38100" cap="flat" cmpd="sng" algn="ctr">
                      <a:solidFill>
                        <a:schemeClr val="accent3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84" name="별: 꼭짓점 5개 183">
                      <a:extLst>
                        <a:ext uri="{FF2B5EF4-FFF2-40B4-BE49-F238E27FC236}">
                          <a16:creationId xmlns:a16="http://schemas.microsoft.com/office/drawing/2014/main" id="{A0E17568-EB79-B877-1ABF-FA55FF37A5EA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121526" y="4663904"/>
                      <a:ext cx="169822" cy="146093"/>
                    </a:xfrm>
                    <a:prstGeom prst="star5">
                      <a:avLst>
                        <a:gd name="adj" fmla="val 24731"/>
                        <a:gd name="hf" fmla="val 105146"/>
                        <a:gd name="vf" fmla="val 110557"/>
                      </a:avLst>
                    </a:prstGeom>
                    <a:solidFill>
                      <a:schemeClr val="accent3"/>
                    </a:solidFill>
                    <a:ln w="190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pic>
                  <p:nvPicPr>
                    <p:cNvPr id="185" name="Picture 2" descr="Car Top Down View - Free Transparent PNG Download - PNGkey">
                      <a:extLst>
                        <a:ext uri="{FF2B5EF4-FFF2-40B4-BE49-F238E27FC236}">
                          <a16:creationId xmlns:a16="http://schemas.microsoft.com/office/drawing/2014/main" id="{52FED356-3EC5-0468-E235-48DD28988B8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>
                      <a:clrChange>
                        <a:clrFrom>
                          <a:srgbClr val="F6F6F6"/>
                        </a:clrFrom>
                        <a:clrTo>
                          <a:srgbClr val="F6F6F6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55645" y="5800911"/>
                      <a:ext cx="997838" cy="47250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80" name="Picture 2" descr="Car Top Down View - Free Transparent PNG Download - PNGkey">
                    <a:extLst>
                      <a:ext uri="{FF2B5EF4-FFF2-40B4-BE49-F238E27FC236}">
                        <a16:creationId xmlns:a16="http://schemas.microsoft.com/office/drawing/2014/main" id="{2407D818-BD34-DBEF-921E-2743154DF50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screen">
                    <a:clrChange>
                      <a:clrFrom>
                        <a:srgbClr val="F6F6F6"/>
                      </a:clrFrom>
                      <a:clrTo>
                        <a:srgbClr val="F6F6F6">
                          <a:alpha val="0"/>
                        </a:srgbClr>
                      </a:clrTo>
                    </a:clrChange>
                    <a:duotone>
                      <a:srgbClr val="C0504D">
                        <a:shade val="45000"/>
                        <a:satMod val="135000"/>
                      </a:srgbClr>
                      <a:prstClr val="white"/>
                    </a:duotone>
                    <a:alphaModFix amt="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39831" y="4979852"/>
                    <a:ext cx="968852" cy="4587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349171A-2D67-6397-E4F1-746EA85BB82A}"/>
                  </a:ext>
                </a:extLst>
              </p:cNvPr>
              <p:cNvSpPr txBox="1"/>
              <p:nvPr/>
            </p:nvSpPr>
            <p:spPr>
              <a:xfrm>
                <a:off x="408248" y="5918772"/>
                <a:ext cx="1046854" cy="415498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ctr"/>
                <a:r>
                  <a:rPr lang="en-US" altLang="ko-KR" sz="700" b="1">
                    <a:ea typeface="맑은 고딕" panose="020B0503020000020004" pitchFamily="50" charset="-127"/>
                  </a:rPr>
                  <a:t>Model 1 score</a:t>
                </a:r>
                <a:r>
                  <a:rPr lang="ko-KR" altLang="en-US" sz="700" b="1">
                    <a:ea typeface="맑은 고딕" panose="020B0503020000020004" pitchFamily="50" charset="-127"/>
                  </a:rPr>
                  <a:t> </a:t>
                </a:r>
                <a:r>
                  <a:rPr lang="en-US" altLang="ko-KR" sz="700" b="1">
                    <a:ea typeface="맑은 고딕" panose="020B0503020000020004" pitchFamily="50" charset="-127"/>
                  </a:rPr>
                  <a:t>:</a:t>
                </a:r>
                <a:r>
                  <a:rPr lang="ko-KR" altLang="en-US" sz="700" b="1">
                    <a:ea typeface="맑은 고딕" panose="020B0503020000020004" pitchFamily="50" charset="-127"/>
                  </a:rPr>
                  <a:t> </a:t>
                </a:r>
                <a:r>
                  <a:rPr lang="en-US" altLang="ko-KR" sz="700" b="1">
                    <a:ea typeface="맑은 고딕" panose="020B0503020000020004" pitchFamily="50" charset="-127"/>
                  </a:rPr>
                  <a:t>78.33</a:t>
                </a:r>
              </a:p>
              <a:p>
                <a:pPr algn="ctr"/>
                <a:r>
                  <a:rPr lang="en-US" altLang="ko-KR" sz="700" b="1">
                    <a:highlight>
                      <a:srgbClr val="FFFF00"/>
                    </a:highlight>
                    <a:ea typeface="맑은 고딕" panose="020B0503020000020004" pitchFamily="50" charset="-127"/>
                  </a:rPr>
                  <a:t>Model 2 score</a:t>
                </a:r>
                <a:r>
                  <a:rPr lang="ko-KR" altLang="en-US" sz="700" b="1">
                    <a:highlight>
                      <a:srgbClr val="FFFF00"/>
                    </a:highlight>
                    <a:ea typeface="맑은 고딕" panose="020B0503020000020004" pitchFamily="50" charset="-127"/>
                  </a:rPr>
                  <a:t> </a:t>
                </a:r>
                <a:r>
                  <a:rPr lang="en-US" altLang="ko-KR" sz="700" b="1">
                    <a:highlight>
                      <a:srgbClr val="FFFF00"/>
                    </a:highlight>
                    <a:ea typeface="맑은 고딕" panose="020B0503020000020004" pitchFamily="50" charset="-127"/>
                  </a:rPr>
                  <a:t>:</a:t>
                </a:r>
                <a:r>
                  <a:rPr lang="ko-KR" altLang="en-US" sz="700" b="1">
                    <a:highlight>
                      <a:srgbClr val="FFFF00"/>
                    </a:highlight>
                    <a:ea typeface="맑은 고딕" panose="020B0503020000020004" pitchFamily="50" charset="-127"/>
                  </a:rPr>
                  <a:t> </a:t>
                </a:r>
                <a:r>
                  <a:rPr lang="en-US" altLang="ko-KR" sz="700" b="1">
                    <a:highlight>
                      <a:srgbClr val="FFFF00"/>
                    </a:highlight>
                    <a:ea typeface="맑은 고딕" panose="020B0503020000020004" pitchFamily="50" charset="-127"/>
                  </a:rPr>
                  <a:t>91.26</a:t>
                </a:r>
              </a:p>
              <a:p>
                <a:pPr algn="ctr"/>
                <a:r>
                  <a:rPr lang="en-US" altLang="ko-KR" sz="700" b="1">
                    <a:ea typeface="맑은 고딕" panose="020B0503020000020004" pitchFamily="50" charset="-127"/>
                  </a:rPr>
                  <a:t>Model 3 score : 86.78</a:t>
                </a:r>
                <a:endParaRPr lang="ko-KR" altLang="en-US" sz="700" b="1"/>
              </a:p>
            </p:txBody>
          </p:sp>
        </p:grp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EEA7B03-A851-BADB-EDB2-28D0F3F45C75}"/>
                </a:ext>
              </a:extLst>
            </p:cNvPr>
            <p:cNvSpPr txBox="1"/>
            <p:nvPr/>
          </p:nvSpPr>
          <p:spPr>
            <a:xfrm>
              <a:off x="152721" y="3836306"/>
              <a:ext cx="3154684" cy="5693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연구내용 </a:t>
              </a:r>
              <a:r>
                <a:rPr lang="en-US" altLang="ko-KR" sz="11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</a:p>
            <a:p>
              <a:pPr algn="ctr"/>
              <a:r>
                <a:rPr lang="ko-KR" altLang="en-US" sz="1000" b="1"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해석 가능한 경로 예측 연구 분석 및 </a:t>
              </a:r>
              <a:br>
                <a:rPr lang="en-US" altLang="ko-KR" sz="1000" b="1"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000" b="1"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베이스라인 모델 선정</a:t>
              </a:r>
              <a:endParaRPr lang="ko-KR" altLang="en-US" sz="1100">
                <a:highlight>
                  <a:srgbClr val="FFFF00"/>
                </a:highlight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88034D9-1CD0-CECF-A6B6-F753C615F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729" y="2628813"/>
            <a:ext cx="8598342" cy="33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84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A3DF0-6879-D191-F959-DD148C061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6D13636-AF68-FF98-09C2-FBF4A57FD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연구 목표</a:t>
            </a:r>
            <a:endParaRPr lang="en-US" altLang="ko-KR" sz="1800" dirty="0"/>
          </a:p>
          <a:p>
            <a:pPr lvl="1"/>
            <a:r>
              <a:rPr lang="en-US" altLang="ko-KR" sz="1600" dirty="0"/>
              <a:t>1. </a:t>
            </a:r>
            <a:r>
              <a:rPr lang="ko-KR" altLang="en-US" sz="1600" dirty="0"/>
              <a:t>해석 가능한 경로 예측 연구 분석 및 베이스라인 모델 선정</a:t>
            </a:r>
            <a:endParaRPr lang="en-US" altLang="ko-KR" sz="1400" dirty="0"/>
          </a:p>
          <a:p>
            <a:pPr lvl="1"/>
            <a:r>
              <a:rPr lang="en-US" altLang="ko-KR" sz="1600" b="1" dirty="0"/>
              <a:t>2. </a:t>
            </a:r>
            <a:r>
              <a:rPr lang="ko-KR" altLang="en-US" sz="1600" b="1" dirty="0"/>
              <a:t>다중 </a:t>
            </a:r>
            <a:r>
              <a:rPr lang="en-US" altLang="ko-KR" sz="1600" b="1" dirty="0"/>
              <a:t>Cost </a:t>
            </a:r>
            <a:r>
              <a:rPr lang="ko-KR" altLang="en-US" sz="1600" b="1" dirty="0"/>
              <a:t>및 </a:t>
            </a:r>
            <a:r>
              <a:rPr lang="en-US" altLang="ko-KR" sz="1600" b="1" dirty="0"/>
              <a:t>Vocabulary </a:t>
            </a:r>
            <a:r>
              <a:rPr lang="ko-KR" altLang="en-US" sz="1600" b="1" dirty="0"/>
              <a:t>기반 경로 예측 모델 구현</a:t>
            </a:r>
            <a:endParaRPr lang="en-US" altLang="ko-KR" sz="1600" b="1" dirty="0"/>
          </a:p>
          <a:p>
            <a:pPr lvl="2"/>
            <a:r>
              <a:rPr lang="en-US" altLang="ko-KR" sz="1400" dirty="0"/>
              <a:t>vocab </a:t>
            </a:r>
            <a:r>
              <a:rPr lang="ko-KR" altLang="en-US" sz="1400" dirty="0"/>
              <a:t>생성</a:t>
            </a:r>
            <a:r>
              <a:rPr lang="en-US" altLang="ko-KR" sz="1400" dirty="0"/>
              <a:t>, </a:t>
            </a:r>
            <a:r>
              <a:rPr lang="ko-KR" altLang="en-US" sz="1400" dirty="0"/>
              <a:t>다중 </a:t>
            </a:r>
            <a:r>
              <a:rPr lang="en-US" altLang="ko-KR" sz="1400" dirty="0"/>
              <a:t>cost</a:t>
            </a:r>
            <a:r>
              <a:rPr lang="ko-KR" altLang="en-US" sz="1400" dirty="0"/>
              <a:t> 구현 및 모델 구현</a:t>
            </a:r>
            <a:endParaRPr lang="en-US" altLang="ko-KR" sz="1400" dirty="0"/>
          </a:p>
          <a:p>
            <a:pPr lvl="1"/>
            <a:r>
              <a:rPr lang="en-US" altLang="ko-KR" sz="1600" dirty="0"/>
              <a:t>3. </a:t>
            </a:r>
            <a:r>
              <a:rPr lang="ko-KR" altLang="en-US" sz="1600" dirty="0"/>
              <a:t>해석 가능한 경로 예측 모델 검증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783AFC-A7AD-2B11-B833-D2654A528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(25.03~08) [HMG] </a:t>
            </a:r>
            <a:r>
              <a:rPr lang="ko-KR" altLang="en-US" sz="2400" dirty="0"/>
              <a:t>주행 안전 </a:t>
            </a:r>
            <a:r>
              <a:rPr lang="en-US" altLang="ko-KR" sz="2400" dirty="0"/>
              <a:t>AI </a:t>
            </a:r>
            <a:r>
              <a:rPr lang="ko-KR" altLang="en-US" sz="2400" dirty="0"/>
              <a:t>확률 기반 통합 충돌 판단 모듈 연구</a:t>
            </a:r>
            <a:endParaRPr lang="ko-KR" altLang="en-US" dirty="0"/>
          </a:p>
        </p:txBody>
      </p:sp>
      <p:pic>
        <p:nvPicPr>
          <p:cNvPr id="4" name="그림 3" descr="텍스트, 스크린샷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155F21-754A-0797-A805-06D906F9EE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88" y="2552857"/>
            <a:ext cx="4960212" cy="3526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B0C193-6A1B-E21A-CC12-4F62E525811A}"/>
              </a:ext>
            </a:extLst>
          </p:cNvPr>
          <p:cNvSpPr txBox="1"/>
          <p:nvPr/>
        </p:nvSpPr>
        <p:spPr>
          <a:xfrm>
            <a:off x="615088" y="6121663"/>
            <a:ext cx="4934812" cy="266437"/>
          </a:xfrm>
          <a:prstGeom prst="rect">
            <a:avLst/>
          </a:prstGeom>
          <a:gradFill rotWithShape="1">
            <a:gsLst>
              <a:gs pos="0">
                <a:srgbClr val="005195">
                  <a:tint val="50000"/>
                  <a:satMod val="300000"/>
                </a:srgbClr>
              </a:gs>
              <a:gs pos="35000">
                <a:srgbClr val="005195">
                  <a:tint val="37000"/>
                  <a:satMod val="300000"/>
                </a:srgbClr>
              </a:gs>
              <a:gs pos="100000">
                <a:srgbClr val="005195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5195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ctr">
            <a:noAutofit/>
          </a:bodyPr>
          <a:lstStyle>
            <a:defPPr>
              <a:defRPr lang="ko-KR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1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맑은 고딕"/>
              </a:defRPr>
            </a:lvl1pPr>
          </a:lstStyle>
          <a:p>
            <a:r>
              <a:rPr lang="en-US" altLang="ko-KR" dirty="0">
                <a:solidFill>
                  <a:prstClr val="black"/>
                </a:solidFill>
                <a:latin typeface="맑은 고딕"/>
              </a:rPr>
              <a:t>open dataset</a:t>
            </a:r>
            <a:r>
              <a:rPr lang="ko-KR" altLang="en-US" dirty="0">
                <a:solidFill>
                  <a:prstClr val="black"/>
                </a:solidFill>
                <a:latin typeface="맑은 고딕"/>
              </a:rPr>
              <a:t>에서 </a:t>
            </a:r>
            <a:r>
              <a:rPr lang="en-US" altLang="ko-KR" dirty="0">
                <a:solidFill>
                  <a:prstClr val="black"/>
                </a:solidFill>
                <a:latin typeface="맑은 고딕"/>
              </a:rPr>
              <a:t>k-means clustering</a:t>
            </a:r>
            <a:r>
              <a:rPr lang="ko-KR" altLang="en-US" dirty="0">
                <a:solidFill>
                  <a:prstClr val="black"/>
                </a:solidFill>
                <a:latin typeface="맑은 고딕"/>
              </a:rPr>
              <a:t>을 통해 획득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22FC50-C999-8282-DAD9-833564DD53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496"/>
          <a:stretch>
            <a:fillRect/>
          </a:stretch>
        </p:blipFill>
        <p:spPr>
          <a:xfrm>
            <a:off x="6699167" y="2494637"/>
            <a:ext cx="4476834" cy="3468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A8FCF2-0505-BCE3-652E-C68D411E473F}"/>
              </a:ext>
            </a:extLst>
          </p:cNvPr>
          <p:cNvSpPr txBox="1"/>
          <p:nvPr/>
        </p:nvSpPr>
        <p:spPr>
          <a:xfrm>
            <a:off x="6495188" y="6121663"/>
            <a:ext cx="4934812" cy="266437"/>
          </a:xfrm>
          <a:prstGeom prst="rect">
            <a:avLst/>
          </a:prstGeom>
          <a:gradFill rotWithShape="1">
            <a:gsLst>
              <a:gs pos="0">
                <a:srgbClr val="005195">
                  <a:tint val="50000"/>
                  <a:satMod val="300000"/>
                </a:srgbClr>
              </a:gs>
              <a:gs pos="35000">
                <a:srgbClr val="005195">
                  <a:tint val="37000"/>
                  <a:satMod val="300000"/>
                </a:srgbClr>
              </a:gs>
              <a:gs pos="100000">
                <a:srgbClr val="005195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5195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ctr">
            <a:noAutofit/>
          </a:bodyPr>
          <a:lstStyle>
            <a:defPPr>
              <a:defRPr lang="ko-KR"/>
            </a:defPPr>
            <a:lvl1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1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맑은 고딕"/>
              </a:defRPr>
            </a:lvl1pPr>
          </a:lstStyle>
          <a:p>
            <a:r>
              <a:rPr lang="en-US" altLang="ko-KR" dirty="0" err="1">
                <a:solidFill>
                  <a:prstClr val="black"/>
                </a:solidFill>
                <a:latin typeface="맑은 고딕"/>
              </a:rPr>
              <a:t>nuPlan</a:t>
            </a:r>
            <a:r>
              <a:rPr lang="en-US" altLang="ko-KR" dirty="0">
                <a:solidFill>
                  <a:prstClr val="black"/>
                </a:solidFill>
                <a:latin typeface="맑은 고딕"/>
              </a:rPr>
              <a:t> Metric</a:t>
            </a:r>
            <a:r>
              <a:rPr lang="ko-KR" altLang="en-US" dirty="0">
                <a:solidFill>
                  <a:prstClr val="black"/>
                </a:solidFill>
                <a:latin typeface="맑은 고딕"/>
              </a:rPr>
              <a:t>을 참고하여 다중 </a:t>
            </a:r>
            <a:r>
              <a:rPr lang="en-US" altLang="ko-KR" dirty="0">
                <a:solidFill>
                  <a:prstClr val="black"/>
                </a:solidFill>
                <a:latin typeface="맑은 고딕"/>
              </a:rPr>
              <a:t>cost </a:t>
            </a:r>
            <a:r>
              <a:rPr lang="ko-KR" altLang="en-US" dirty="0">
                <a:solidFill>
                  <a:prstClr val="black"/>
                </a:solidFill>
                <a:latin typeface="맑은 고딕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205467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A68FF-92CB-21D3-21FA-980A3FB3F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8EF7519-D054-D496-6E2B-876FEEEA1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연구 목표</a:t>
            </a:r>
            <a:endParaRPr lang="en-US" altLang="ko-KR" sz="1800" dirty="0"/>
          </a:p>
          <a:p>
            <a:pPr lvl="1"/>
            <a:r>
              <a:rPr lang="en-US" altLang="ko-KR" sz="1600" dirty="0"/>
              <a:t>1. </a:t>
            </a:r>
            <a:r>
              <a:rPr lang="ko-KR" altLang="en-US" sz="1600" dirty="0"/>
              <a:t>해석 가능한 경로 예측 연구 분석 및 베이스라인 모델 선정</a:t>
            </a:r>
            <a:endParaRPr lang="en-US" altLang="ko-KR" sz="1400" dirty="0"/>
          </a:p>
          <a:p>
            <a:pPr lvl="1"/>
            <a:r>
              <a:rPr lang="en-US" altLang="ko-KR" sz="1600" dirty="0"/>
              <a:t>2. </a:t>
            </a:r>
            <a:r>
              <a:rPr lang="ko-KR" altLang="en-US" sz="1600" dirty="0"/>
              <a:t>다중 </a:t>
            </a:r>
            <a:r>
              <a:rPr lang="en-US" altLang="ko-KR" sz="1600" dirty="0"/>
              <a:t>Cost </a:t>
            </a:r>
            <a:r>
              <a:rPr lang="ko-KR" altLang="en-US" sz="1600" dirty="0"/>
              <a:t>및 </a:t>
            </a:r>
            <a:r>
              <a:rPr lang="en-US" altLang="ko-KR" sz="1600" dirty="0"/>
              <a:t>Vocabulary </a:t>
            </a:r>
            <a:r>
              <a:rPr lang="ko-KR" altLang="en-US" sz="1600" dirty="0"/>
              <a:t>기반 경로 예측 모델 구현</a:t>
            </a:r>
            <a:endParaRPr lang="en-US" altLang="ko-KR" sz="1400" dirty="0"/>
          </a:p>
          <a:p>
            <a:pPr lvl="1"/>
            <a:r>
              <a:rPr lang="en-US" altLang="ko-KR" sz="1600" b="1" dirty="0"/>
              <a:t>3. </a:t>
            </a:r>
            <a:r>
              <a:rPr lang="ko-KR" altLang="en-US" sz="1600" b="1" dirty="0"/>
              <a:t>해석 가능한 경로 예측 모델 검증</a:t>
            </a:r>
            <a:endParaRPr lang="en-US" altLang="ko-KR" sz="1600" b="1" dirty="0"/>
          </a:p>
          <a:p>
            <a:pPr lvl="2"/>
            <a:r>
              <a:rPr lang="en-US" altLang="ko-KR" sz="1400" dirty="0"/>
              <a:t>MORAI simulator</a:t>
            </a:r>
            <a:r>
              <a:rPr lang="ko-KR" altLang="en-US" sz="1400" dirty="0"/>
              <a:t>를 통한 모델 </a:t>
            </a:r>
            <a:r>
              <a:rPr lang="en-US" altLang="ko-KR" sz="1400" dirty="0"/>
              <a:t>closed-loop </a:t>
            </a:r>
            <a:r>
              <a:rPr lang="ko-KR" altLang="en-US" sz="1400" dirty="0"/>
              <a:t>검증</a:t>
            </a:r>
            <a:endParaRPr lang="en-US" altLang="ko-KR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549EC09-017F-15FB-C9F7-89D67973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(25.03~08) [HMG] </a:t>
            </a:r>
            <a:r>
              <a:rPr lang="ko-KR" altLang="en-US" sz="2400" dirty="0"/>
              <a:t>주행 안전 </a:t>
            </a:r>
            <a:r>
              <a:rPr lang="en-US" altLang="ko-KR" sz="2400" dirty="0"/>
              <a:t>AI </a:t>
            </a:r>
            <a:r>
              <a:rPr lang="ko-KR" altLang="en-US" sz="2400" dirty="0"/>
              <a:t>확률 기반 통합 충돌 판단 모듈 연구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8711AE-AC92-150A-4F78-0B2BFC261942}"/>
              </a:ext>
            </a:extLst>
          </p:cNvPr>
          <p:cNvGrpSpPr/>
          <p:nvPr/>
        </p:nvGrpSpPr>
        <p:grpSpPr>
          <a:xfrm>
            <a:off x="2702777" y="3325766"/>
            <a:ext cx="6031107" cy="2286068"/>
            <a:chOff x="9011557" y="5152879"/>
            <a:chExt cx="2776115" cy="10522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DB97AE-32CF-B01E-37BC-092B42DBF2D4}"/>
                </a:ext>
              </a:extLst>
            </p:cNvPr>
            <p:cNvSpPr txBox="1"/>
            <p:nvPr/>
          </p:nvSpPr>
          <p:spPr>
            <a:xfrm>
              <a:off x="9011557" y="5920943"/>
              <a:ext cx="1145164" cy="2842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b="1" kern="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MORAI</a:t>
              </a:r>
              <a:r>
                <a:rPr lang="ko-KR" altLang="en-US" sz="900" b="1" kern="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 시뮬레이터</a:t>
              </a:r>
              <a:endPara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1DC1A0-645E-B079-0F1C-61E2E697AA8E}"/>
                </a:ext>
              </a:extLst>
            </p:cNvPr>
            <p:cNvSpPr txBox="1"/>
            <p:nvPr/>
          </p:nvSpPr>
          <p:spPr>
            <a:xfrm>
              <a:off x="10678630" y="5152879"/>
              <a:ext cx="1109042" cy="200311"/>
            </a:xfrm>
            <a:prstGeom prst="rect">
              <a:avLst/>
            </a:prstGeom>
            <a:solidFill>
              <a:srgbClr val="5A4BE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kern="0">
                  <a:solidFill>
                    <a:schemeClr val="bg1"/>
                  </a:solidFill>
                  <a:latin typeface="맑은 고딕"/>
                  <a:ea typeface="맑은 고딕" panose="020B0503020000020004" pitchFamily="50" charset="-127"/>
                </a:rPr>
                <a:t>Open Loop</a:t>
              </a:r>
              <a:endPara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05CAC6-D4B7-6603-290D-F6FCD90424AA}"/>
                </a:ext>
              </a:extLst>
            </p:cNvPr>
            <p:cNvSpPr txBox="1"/>
            <p:nvPr/>
          </p:nvSpPr>
          <p:spPr>
            <a:xfrm>
              <a:off x="10678630" y="5881607"/>
              <a:ext cx="1109042" cy="200311"/>
            </a:xfrm>
            <a:prstGeom prst="rect">
              <a:avLst/>
            </a:prstGeom>
            <a:solidFill>
              <a:srgbClr val="5A4BE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kern="0">
                  <a:solidFill>
                    <a:schemeClr val="bg1"/>
                  </a:solidFill>
                  <a:latin typeface="맑은 고딕"/>
                  <a:ea typeface="맑은 고딕" panose="020B0503020000020004" pitchFamily="50" charset="-127"/>
                </a:rPr>
                <a:t>Closed Loop</a:t>
              </a:r>
              <a:endPara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23579A21-2638-BDD7-1134-C3E4A9CFD216}"/>
                </a:ext>
              </a:extLst>
            </p:cNvPr>
            <p:cNvCxnSpPr>
              <a:endCxn id="9" idx="2"/>
            </p:cNvCxnSpPr>
            <p:nvPr/>
          </p:nvCxnSpPr>
          <p:spPr bwMode="auto">
            <a:xfrm flipV="1">
              <a:off x="10272502" y="5353190"/>
              <a:ext cx="960649" cy="268648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7108A0D9-8B08-C91C-8E6E-06BC33ED7468}"/>
                </a:ext>
              </a:extLst>
            </p:cNvPr>
            <p:cNvCxnSpPr>
              <a:endCxn id="10" idx="0"/>
            </p:cNvCxnSpPr>
            <p:nvPr/>
          </p:nvCxnSpPr>
          <p:spPr bwMode="auto">
            <a:xfrm>
              <a:off x="10272502" y="5621838"/>
              <a:ext cx="960649" cy="259769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</p:grpSp>
      <p:sp>
        <p:nvSpPr>
          <p:cNvPr id="18" name="TextBox 62">
            <a:extLst>
              <a:ext uri="{FF2B5EF4-FFF2-40B4-BE49-F238E27FC236}">
                <a16:creationId xmlns:a16="http://schemas.microsoft.com/office/drawing/2014/main" id="{0733A37B-55CB-0D3C-E8F3-3A49574CDD0B}"/>
              </a:ext>
            </a:extLst>
          </p:cNvPr>
          <p:cNvSpPr txBox="1"/>
          <p:nvPr/>
        </p:nvSpPr>
        <p:spPr>
          <a:xfrm>
            <a:off x="2461364" y="5905944"/>
            <a:ext cx="6352436" cy="25391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050" b="1" kern="1200">
                <a:solidFill>
                  <a:schemeClr val="dk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MORAI framework</a:t>
            </a:r>
            <a:endParaRPr lang="ko-KR" altLang="en-US" dirty="0"/>
          </a:p>
        </p:txBody>
      </p:sp>
      <p:pic>
        <p:nvPicPr>
          <p:cNvPr id="4" name="Picture 4" descr="Morai to launch cloud-based autonomous driving simulation environment |  ADAS &amp; Autonomous Vehicle International">
            <a:extLst>
              <a:ext uri="{FF2B5EF4-FFF2-40B4-BE49-F238E27FC236}">
                <a16:creationId xmlns:a16="http://schemas.microsoft.com/office/drawing/2014/main" id="{C66ED0E8-A27C-A667-2142-43FF17786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15" y="3160662"/>
            <a:ext cx="2880800" cy="198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91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9521CA8-11EA-547E-3A03-418066BE2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  <a:endParaRPr lang="en-US" altLang="ko-KR" dirty="0"/>
          </a:p>
          <a:p>
            <a:pPr lvl="1"/>
            <a:r>
              <a:rPr lang="en-US" altLang="ko-KR" sz="1600" dirty="0"/>
              <a:t>rule </a:t>
            </a:r>
            <a:r>
              <a:rPr lang="ko-KR" altLang="en-US" sz="1600" dirty="0"/>
              <a:t>기반 주행 전략 생성 시 도심지 다양한 시나리오에서 복잡한 주행 상황 고려의 어려움</a:t>
            </a:r>
            <a:br>
              <a:rPr lang="en-US" altLang="ko-KR" sz="1600" dirty="0"/>
            </a:br>
            <a:r>
              <a:rPr lang="ko-KR" altLang="en-US" sz="1600" dirty="0"/>
              <a:t>때문에</a:t>
            </a:r>
            <a:r>
              <a:rPr lang="en-US" altLang="ko-KR" sz="1600" dirty="0"/>
              <a:t>, </a:t>
            </a:r>
            <a:r>
              <a:rPr lang="ko-KR" altLang="en-US" sz="1600" dirty="0"/>
              <a:t>딥러닝 기반 주변 객체 간 상관 관계를 고려한 궤적 예측 및 안전한 주행 전략 생성 기법 개발</a:t>
            </a:r>
            <a:endParaRPr lang="en-US" altLang="ko-KR" sz="1600" dirty="0"/>
          </a:p>
          <a:p>
            <a:endParaRPr lang="en-US" altLang="ko-KR" sz="1800" dirty="0"/>
          </a:p>
          <a:p>
            <a:r>
              <a:rPr lang="ko-KR" altLang="en-US" sz="1800" dirty="0"/>
              <a:t>연구 목표</a:t>
            </a:r>
            <a:endParaRPr lang="en-US" altLang="ko-KR" sz="1800" dirty="0"/>
          </a:p>
          <a:p>
            <a:pPr lvl="1"/>
            <a:r>
              <a:rPr lang="en-US" altLang="ko-KR" sz="1600" b="1" dirty="0"/>
              <a:t>1. </a:t>
            </a:r>
            <a:r>
              <a:rPr lang="ko-KR" altLang="en-US" sz="1600" b="1" dirty="0"/>
              <a:t>입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출력 인터페이스 정의</a:t>
            </a:r>
            <a:endParaRPr lang="en-US" altLang="ko-KR" sz="1600" b="1" dirty="0"/>
          </a:p>
          <a:p>
            <a:pPr lvl="1"/>
            <a:r>
              <a:rPr lang="en-US" altLang="ko-KR" sz="1600" dirty="0"/>
              <a:t>2. </a:t>
            </a:r>
            <a:r>
              <a:rPr lang="ko-KR" altLang="en-US" sz="1600" dirty="0"/>
              <a:t>최적 주행 전략 생성 </a:t>
            </a:r>
            <a:r>
              <a:rPr lang="ko-KR" altLang="en-US" sz="1600" b="1" dirty="0"/>
              <a:t>딥러닝 모델 설계 및 구현</a:t>
            </a:r>
            <a:endParaRPr lang="en-US" altLang="ko-KR" sz="1600" b="1" dirty="0"/>
          </a:p>
          <a:p>
            <a:pPr lvl="1"/>
            <a:r>
              <a:rPr lang="en-US" altLang="ko-KR" sz="1600" b="1" dirty="0"/>
              <a:t>3. </a:t>
            </a:r>
            <a:r>
              <a:rPr lang="ko-KR" altLang="en-US" sz="1600" b="1" dirty="0"/>
              <a:t>최적 주행 전략 시나리오 생성 및 평가</a:t>
            </a:r>
            <a:endParaRPr lang="en-US" altLang="ko-KR" sz="1600" b="1" dirty="0"/>
          </a:p>
          <a:p>
            <a:pPr lvl="1"/>
            <a:endParaRPr lang="en-US" altLang="ko-KR" sz="1600" dirty="0"/>
          </a:p>
          <a:p>
            <a:r>
              <a:rPr lang="ko-KR" altLang="en-US" sz="1800" dirty="0"/>
              <a:t>성과물</a:t>
            </a:r>
            <a:endParaRPr lang="en-US" altLang="ko-KR" sz="1800" dirty="0"/>
          </a:p>
          <a:p>
            <a:pPr lvl="1"/>
            <a:r>
              <a:rPr lang="ko-KR" altLang="en-US" sz="1600" dirty="0"/>
              <a:t>도심자율주행을 위한 최적 주행 전략 생성 딥러닝 알고리즘</a:t>
            </a:r>
            <a:endParaRPr lang="en-US" altLang="ko-KR" sz="1400" dirty="0"/>
          </a:p>
          <a:p>
            <a:pPr lvl="1"/>
            <a:r>
              <a:rPr lang="ko-KR" altLang="en-US" sz="1600" dirty="0"/>
              <a:t>오픈 데이터셋을 활용한 시뮬레이션 상 정량적</a:t>
            </a:r>
            <a:r>
              <a:rPr lang="en-US" altLang="ko-KR" sz="1600" dirty="0"/>
              <a:t>, </a:t>
            </a:r>
            <a:r>
              <a:rPr lang="ko-KR" altLang="en-US" sz="1600" dirty="0"/>
              <a:t>정성적 검증 결과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62C3B1F-D33F-D4CB-4150-A2D658A36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(25.03~08) [HMG] </a:t>
            </a:r>
            <a:r>
              <a:rPr lang="ko-KR" altLang="en-US" sz="2400" dirty="0"/>
              <a:t>딥러닝 모델 기반 주행 전략 생성 </a:t>
            </a:r>
            <a:r>
              <a:rPr lang="en-US" altLang="ko-KR" sz="2400" dirty="0"/>
              <a:t>AI </a:t>
            </a:r>
            <a:r>
              <a:rPr lang="ko-KR" altLang="en-US" sz="2400" dirty="0"/>
              <a:t>시스템 개발</a:t>
            </a:r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DC2C07A-3BBD-A632-1EE2-0E21C1EBDCC8}"/>
              </a:ext>
            </a:extLst>
          </p:cNvPr>
          <p:cNvSpPr txBox="1"/>
          <p:nvPr/>
        </p:nvSpPr>
        <p:spPr>
          <a:xfrm>
            <a:off x="152059" y="6404452"/>
            <a:ext cx="2246128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900" b="1" dirty="0">
                <a:solidFill>
                  <a:srgbClr val="002060"/>
                </a:solidFill>
                <a:latin typeface="+mj-lt"/>
                <a:hlinkClick r:id="rId2"/>
              </a:rPr>
              <a:t>https://github.com/jchengai/pluto</a:t>
            </a:r>
            <a:endParaRPr lang="ko-KR" altLang="en-US" sz="9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DA10321-D9AF-7051-4A98-88263DD6EBD8}"/>
              </a:ext>
            </a:extLst>
          </p:cNvPr>
          <p:cNvSpPr txBox="1"/>
          <p:nvPr/>
        </p:nvSpPr>
        <p:spPr>
          <a:xfrm>
            <a:off x="135660" y="6037772"/>
            <a:ext cx="2715808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900" b="1" dirty="0">
                <a:solidFill>
                  <a:srgbClr val="002060"/>
                </a:solidFill>
                <a:latin typeface="+mj-lt"/>
                <a:hlinkClick r:id="rId3"/>
              </a:rPr>
              <a:t>https://github.com/jchengai/forecast-mae</a:t>
            </a:r>
            <a:endParaRPr lang="ko-KR" altLang="en-US" sz="9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07C0DF0-854D-CBDF-F939-92068D4CBA9F}"/>
              </a:ext>
            </a:extLst>
          </p:cNvPr>
          <p:cNvSpPr txBox="1"/>
          <p:nvPr/>
        </p:nvSpPr>
        <p:spPr>
          <a:xfrm>
            <a:off x="148066" y="6224514"/>
            <a:ext cx="2334293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900" b="1" dirty="0">
                <a:solidFill>
                  <a:srgbClr val="002060"/>
                </a:solidFill>
                <a:latin typeface="+mj-lt"/>
                <a:hlinkClick r:id="rId4"/>
              </a:rPr>
              <a:t>https://github.com/jchengai/planTF</a:t>
            </a:r>
            <a:endParaRPr lang="ko-KR" altLang="en-US" sz="9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ED1D0-1505-379E-02B8-7CF1971F9761}"/>
              </a:ext>
            </a:extLst>
          </p:cNvPr>
          <p:cNvSpPr txBox="1"/>
          <p:nvPr/>
        </p:nvSpPr>
        <p:spPr>
          <a:xfrm>
            <a:off x="124937" y="5790368"/>
            <a:ext cx="115448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>
                <a:latin typeface="+mj-lt"/>
              </a:rPr>
              <a:t>[</a:t>
            </a:r>
            <a:r>
              <a:rPr lang="en-US" altLang="ko-KR" sz="1200" b="1">
                <a:latin typeface="+mj-lt"/>
              </a:rPr>
              <a:t>model </a:t>
            </a:r>
            <a:r>
              <a:rPr lang="ko-KR" altLang="en-US" sz="1200" b="1" dirty="0">
                <a:latin typeface="+mj-lt"/>
              </a:rPr>
              <a:t>후보</a:t>
            </a:r>
            <a:r>
              <a:rPr lang="en-US" altLang="ko-KR" sz="1200" b="1" dirty="0">
                <a:latin typeface="+mj-lt"/>
              </a:rPr>
              <a:t>]</a:t>
            </a:r>
            <a:endParaRPr lang="ko-KR" altLang="en-US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4696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5CA3C-DDB6-C490-2E88-596CDDED2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D054B3-5117-DA74-3E05-A993F162C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1. </a:t>
            </a:r>
            <a:r>
              <a:rPr lang="ko-KR" altLang="en-US" sz="1800" dirty="0"/>
              <a:t>입</a:t>
            </a:r>
            <a:r>
              <a:rPr lang="en-US" altLang="ko-KR" sz="1800" dirty="0"/>
              <a:t>/</a:t>
            </a:r>
            <a:r>
              <a:rPr lang="ko-KR" altLang="en-US" sz="1800" dirty="0"/>
              <a:t>출력 인터페이스 정의</a:t>
            </a:r>
            <a:endParaRPr lang="en-US" altLang="ko-KR" sz="1800" dirty="0"/>
          </a:p>
          <a:p>
            <a:pPr lvl="1"/>
            <a:r>
              <a:rPr lang="ko-KR" altLang="en-US" sz="1600" b="1" dirty="0">
                <a:solidFill>
                  <a:schemeClr val="accent2"/>
                </a:solidFill>
              </a:rPr>
              <a:t>입력 인터페이스 </a:t>
            </a:r>
            <a:r>
              <a:rPr lang="ko-KR" altLang="en-US" sz="1600" dirty="0"/>
              <a:t>설계 및 구현</a:t>
            </a:r>
            <a:endParaRPr lang="en-US" altLang="ko-KR" sz="1600" dirty="0"/>
          </a:p>
          <a:p>
            <a:pPr lvl="2"/>
            <a:r>
              <a:rPr lang="ko-KR" altLang="en-US" sz="1400" dirty="0"/>
              <a:t>정밀지도 데이터</a:t>
            </a:r>
            <a:r>
              <a:rPr lang="en-US" altLang="ko-KR" sz="1400" dirty="0"/>
              <a:t>, </a:t>
            </a:r>
            <a:r>
              <a:rPr lang="ko-KR" altLang="en-US" sz="1400" dirty="0"/>
              <a:t>주변 객체 정보 등 취득 가능한 입력 데이터 선정</a:t>
            </a:r>
            <a:endParaRPr lang="en-US" altLang="ko-KR" sz="1400" dirty="0"/>
          </a:p>
          <a:p>
            <a:pPr lvl="2"/>
            <a:r>
              <a:rPr lang="ko-KR" altLang="en-US" sz="1400" dirty="0"/>
              <a:t>각 센서 별로 취득된 </a:t>
            </a:r>
            <a:r>
              <a:rPr lang="en-US" altLang="ko-KR" sz="1400" dirty="0"/>
              <a:t>Raw data </a:t>
            </a:r>
            <a:r>
              <a:rPr lang="ko-KR" altLang="en-US" sz="1400" dirty="0"/>
              <a:t>및 인지 정보 수집을 위한 인터페이스 설계 및 구현</a:t>
            </a:r>
            <a:endParaRPr lang="en-US" altLang="ko-KR" sz="1400" dirty="0"/>
          </a:p>
          <a:p>
            <a:pPr lvl="1"/>
            <a:r>
              <a:rPr lang="ko-KR" altLang="en-US" sz="1600" b="1" dirty="0">
                <a:solidFill>
                  <a:schemeClr val="accent3"/>
                </a:solidFill>
              </a:rPr>
              <a:t>출력 인터페이스 </a:t>
            </a:r>
            <a:r>
              <a:rPr lang="ko-KR" altLang="en-US" sz="1600" dirty="0"/>
              <a:t>설계 및 구현</a:t>
            </a:r>
            <a:endParaRPr lang="en-US" altLang="ko-KR" sz="1600" dirty="0"/>
          </a:p>
          <a:p>
            <a:pPr lvl="2"/>
            <a:r>
              <a:rPr lang="en-US" altLang="ko-KR" sz="1400" dirty="0"/>
              <a:t>AI </a:t>
            </a:r>
            <a:r>
              <a:rPr lang="ko-KR" altLang="en-US" sz="1400" dirty="0"/>
              <a:t>출력을 </a:t>
            </a:r>
            <a:r>
              <a:rPr lang="en-US" altLang="ko-KR" sz="1400" dirty="0"/>
              <a:t>Trajectory planning, controller </a:t>
            </a:r>
            <a:r>
              <a:rPr lang="ko-KR" altLang="en-US" sz="1400" dirty="0"/>
              <a:t>등에서 활용 가능한 형태로 변경하는 구조 설계 및 구현</a:t>
            </a:r>
            <a:endParaRPr lang="en-US" altLang="ko-KR" sz="1400" dirty="0"/>
          </a:p>
          <a:p>
            <a:pPr lvl="2"/>
            <a:r>
              <a:rPr lang="en-US" altLang="ko-KR" sz="1400" dirty="0"/>
              <a:t>Trajectories </a:t>
            </a:r>
            <a:r>
              <a:rPr lang="ko-KR" altLang="en-US" sz="1400" dirty="0"/>
              <a:t>형태의 딥러닝 출력을 추가 모듈에서 활용하기 위한 인터페이스 설계</a:t>
            </a:r>
            <a:endParaRPr lang="en-US" altLang="ko-KR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DE54C4B-927D-D3B6-8622-507E5548F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(25.03~08) [HMG] </a:t>
            </a:r>
            <a:r>
              <a:rPr lang="ko-KR" altLang="en-US" sz="2400" dirty="0"/>
              <a:t>딥러닝 모델 기반 주행 전략 생성 </a:t>
            </a:r>
            <a:r>
              <a:rPr lang="en-US" altLang="ko-KR" sz="2400" dirty="0"/>
              <a:t>AI </a:t>
            </a:r>
            <a:r>
              <a:rPr lang="ko-KR" altLang="en-US" sz="2400" dirty="0"/>
              <a:t>시스템 개발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D05A29-EEC2-BBB6-4F58-914A51A47486}"/>
              </a:ext>
            </a:extLst>
          </p:cNvPr>
          <p:cNvSpPr/>
          <p:nvPr/>
        </p:nvSpPr>
        <p:spPr>
          <a:xfrm>
            <a:off x="1670653" y="3054699"/>
            <a:ext cx="1742517" cy="2639377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입력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인터페이스 예시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26C6DD-BC39-E2E7-53F7-F575ACA372D8}"/>
              </a:ext>
            </a:extLst>
          </p:cNvPr>
          <p:cNvSpPr/>
          <p:nvPr/>
        </p:nvSpPr>
        <p:spPr>
          <a:xfrm>
            <a:off x="4013384" y="3067423"/>
            <a:ext cx="4280894" cy="2639377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최적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주행 전략 생성 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AI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시스템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59273A-97F5-3591-5548-DD5EFC07CA10}"/>
              </a:ext>
            </a:extLst>
          </p:cNvPr>
          <p:cNvSpPr/>
          <p:nvPr/>
        </p:nvSpPr>
        <p:spPr>
          <a:xfrm>
            <a:off x="8845439" y="3068987"/>
            <a:ext cx="1723738" cy="2639376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출력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인터페이스 예시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80DE54-7CD0-F3A5-DF67-E19D0E464F0D}"/>
              </a:ext>
            </a:extLst>
          </p:cNvPr>
          <p:cNvGrpSpPr/>
          <p:nvPr/>
        </p:nvGrpSpPr>
        <p:grpSpPr>
          <a:xfrm>
            <a:off x="1905088" y="3357459"/>
            <a:ext cx="1243413" cy="1097861"/>
            <a:chOff x="6091841" y="2992751"/>
            <a:chExt cx="994851" cy="98172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AD8775-0F05-1E22-C1EA-989EC52FC3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75" t="56005" r="77442" b="4829"/>
            <a:stretch/>
          </p:blipFill>
          <p:spPr>
            <a:xfrm>
              <a:off x="6097340" y="2992751"/>
              <a:ext cx="989352" cy="76676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A5A09B6-0FE4-2098-1AD1-0EC18FC7847F}"/>
                </a:ext>
              </a:extLst>
            </p:cNvPr>
            <p:cNvSpPr/>
            <p:nvPr/>
          </p:nvSpPr>
          <p:spPr>
            <a:xfrm>
              <a:off x="6091841" y="3765660"/>
              <a:ext cx="989352" cy="208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오픈 데이터셋</a:t>
              </a:r>
              <a:endParaRPr kumimoji="0" lang="en-US" sz="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47C10C0-2583-78DF-D87D-09013DA36F69}"/>
              </a:ext>
            </a:extLst>
          </p:cNvPr>
          <p:cNvSpPr txBox="1"/>
          <p:nvPr/>
        </p:nvSpPr>
        <p:spPr>
          <a:xfrm>
            <a:off x="6791793" y="5471248"/>
            <a:ext cx="15024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b="1">
                <a:solidFill>
                  <a:prstClr val="black">
                    <a:lumMod val="50000"/>
                    <a:lumOff val="50000"/>
                  </a:prstClr>
                </a:solidFill>
                <a:latin typeface="맑은 고딕"/>
              </a:rPr>
              <a:t>SV : surrounding vehicles</a:t>
            </a:r>
            <a:endParaRPr lang="ko-KR" altLang="en-US" sz="800" b="1">
              <a:solidFill>
                <a:prstClr val="black">
                  <a:lumMod val="50000"/>
                  <a:lumOff val="50000"/>
                </a:prstClr>
              </a:solidFill>
              <a:latin typeface="맑은 고딕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0474BD3-8A3F-900F-329E-AA1F559A3D6F}"/>
              </a:ext>
            </a:extLst>
          </p:cNvPr>
          <p:cNvGrpSpPr/>
          <p:nvPr/>
        </p:nvGrpSpPr>
        <p:grpSpPr>
          <a:xfrm>
            <a:off x="3358831" y="4346298"/>
            <a:ext cx="721747" cy="353001"/>
            <a:chOff x="2554679" y="5161039"/>
            <a:chExt cx="721747" cy="35300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984195-FAF3-CC3A-750D-2F99460640B7}"/>
                </a:ext>
              </a:extLst>
            </p:cNvPr>
            <p:cNvSpPr txBox="1"/>
            <p:nvPr/>
          </p:nvSpPr>
          <p:spPr>
            <a:xfrm>
              <a:off x="2554679" y="5161039"/>
              <a:ext cx="721747" cy="35300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t" anchorCtr="0"/>
            <a:lstStyle>
              <a:defPPr>
                <a:defRPr lang="ko-KR"/>
              </a:defPPr>
              <a:lvl1pPr algn="ctr">
                <a:defRPr sz="1100" b="1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>
                  <a:solidFill>
                    <a:schemeClr val="accent6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accent6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accent6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accent6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accent6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accent6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accent6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accent6"/>
                  </a:solidFill>
                  <a:latin typeface="+mn-lt"/>
                  <a:ea typeface="+mn-ea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CAN,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자차</a:t>
              </a:r>
              <a:r>
                <a:rPr kumimoji="0" lang="ko-KR" altLang="en-US" sz="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과거 궤적</a:t>
              </a:r>
              <a:r>
                <a:rPr kumimoji="0" lang="en-US" altLang="ko-KR" sz="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주변 객체 정보</a:t>
              </a:r>
              <a:r>
                <a:rPr kumimoji="0" lang="en-US" altLang="ko-KR" sz="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전방 주행 환경</a:t>
              </a:r>
              <a:r>
                <a:rPr kumimoji="0" lang="en-US" altLang="ko-KR" sz="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등</a:t>
              </a:r>
              <a:endParaRPr kumimoji="0" lang="en-US" altLang="ko-KR" sz="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E9A0FE8A-F005-DEEB-A380-AA686D809AAD}"/>
                </a:ext>
              </a:extLst>
            </p:cNvPr>
            <p:cNvCxnSpPr>
              <a:cxnSpLocks/>
            </p:cNvCxnSpPr>
            <p:nvPr/>
          </p:nvCxnSpPr>
          <p:spPr>
            <a:xfrm>
              <a:off x="2631779" y="5171324"/>
              <a:ext cx="567546" cy="7656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802D6F-B621-E7B4-443D-80E8230FC0B3}"/>
              </a:ext>
            </a:extLst>
          </p:cNvPr>
          <p:cNvGrpSpPr/>
          <p:nvPr/>
        </p:nvGrpSpPr>
        <p:grpSpPr>
          <a:xfrm>
            <a:off x="8009461" y="4377461"/>
            <a:ext cx="1141911" cy="172688"/>
            <a:chOff x="7152437" y="4960161"/>
            <a:chExt cx="1141911" cy="1726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8B506C-DBA0-1D6E-1EFB-9CC79240ED1D}"/>
                </a:ext>
              </a:extLst>
            </p:cNvPr>
            <p:cNvSpPr txBox="1"/>
            <p:nvPr/>
          </p:nvSpPr>
          <p:spPr>
            <a:xfrm>
              <a:off x="7152437" y="4960161"/>
              <a:ext cx="1141911" cy="1726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t" anchorCtr="0"/>
            <a:lstStyle>
              <a:defPPr>
                <a:defRPr lang="ko-KR"/>
              </a:defPPr>
              <a:lvl1pPr algn="ctr">
                <a:defRPr sz="1100" b="1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>
                  <a:solidFill>
                    <a:schemeClr val="accent6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accent6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accent6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accent6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accent6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accent6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accent6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accent6"/>
                  </a:solidFill>
                  <a:latin typeface="+mn-lt"/>
                  <a:ea typeface="+mn-ea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최적 주행 경로</a:t>
              </a:r>
              <a:endParaRPr kumimoji="0" lang="en-US" altLang="ko-KR" sz="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B013C24-E506-A819-C31E-EAC8BA3060E9}"/>
                </a:ext>
              </a:extLst>
            </p:cNvPr>
            <p:cNvCxnSpPr>
              <a:cxnSpLocks/>
            </p:cNvCxnSpPr>
            <p:nvPr/>
          </p:nvCxnSpPr>
          <p:spPr>
            <a:xfrm>
              <a:off x="7434349" y="4960161"/>
              <a:ext cx="551161" cy="1563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536E9B-373E-961D-DA8F-1FC40986A434}"/>
              </a:ext>
            </a:extLst>
          </p:cNvPr>
          <p:cNvGrpSpPr/>
          <p:nvPr/>
        </p:nvGrpSpPr>
        <p:grpSpPr>
          <a:xfrm>
            <a:off x="9035196" y="3315198"/>
            <a:ext cx="1328635" cy="2263916"/>
            <a:chOff x="8331713" y="4600891"/>
            <a:chExt cx="791497" cy="159888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1ED04FF-A55F-0C0F-32C8-1EC3B731E256}"/>
                </a:ext>
              </a:extLst>
            </p:cNvPr>
            <p:cNvGrpSpPr/>
            <p:nvPr/>
          </p:nvGrpSpPr>
          <p:grpSpPr>
            <a:xfrm>
              <a:off x="8331713" y="4600891"/>
              <a:ext cx="791497" cy="1598883"/>
              <a:chOff x="4880609" y="3323618"/>
              <a:chExt cx="882481" cy="2049857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FBCF2E45-B09F-A88F-DBD7-3ACDA8D4AF91}"/>
                  </a:ext>
                </a:extLst>
              </p:cNvPr>
              <p:cNvGrpSpPr/>
              <p:nvPr/>
            </p:nvGrpSpPr>
            <p:grpSpPr>
              <a:xfrm>
                <a:off x="4880609" y="3323618"/>
                <a:ext cx="882481" cy="2049857"/>
                <a:chOff x="5014817" y="3322801"/>
                <a:chExt cx="936770" cy="2175966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B1375778-095A-7E46-0F62-E5B79897FB40}"/>
                    </a:ext>
                  </a:extLst>
                </p:cNvPr>
                <p:cNvGrpSpPr/>
                <p:nvPr/>
              </p:nvGrpSpPr>
              <p:grpSpPr>
                <a:xfrm>
                  <a:off x="5014817" y="3322801"/>
                  <a:ext cx="936770" cy="2175966"/>
                  <a:chOff x="4953000" y="3325068"/>
                  <a:chExt cx="936770" cy="2175966"/>
                </a:xfrm>
              </p:grpSpPr>
              <p:cxnSp>
                <p:nvCxnSpPr>
                  <p:cNvPr id="39" name="직선 연결선 38">
                    <a:extLst>
                      <a:ext uri="{FF2B5EF4-FFF2-40B4-BE49-F238E27FC236}">
                        <a16:creationId xmlns:a16="http://schemas.microsoft.com/office/drawing/2014/main" id="{4D4927C2-F20C-9AAD-B1F5-3C9C045067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953000" y="3325068"/>
                    <a:ext cx="0" cy="2175966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" name="직선 연결선 39">
                    <a:extLst>
                      <a:ext uri="{FF2B5EF4-FFF2-40B4-BE49-F238E27FC236}">
                        <a16:creationId xmlns:a16="http://schemas.microsoft.com/office/drawing/2014/main" id="{E93ED410-EF60-E1DC-DD5A-333E9DF80B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87193" y="3325068"/>
                    <a:ext cx="0" cy="2175966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dash"/>
                  </a:ln>
                  <a:effectLst/>
                </p:spPr>
              </p:cxnSp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F7F9035F-BD9A-DC15-BA8C-871819BAA3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21386" y="3325068"/>
                    <a:ext cx="0" cy="2175966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dash"/>
                  </a:ln>
                  <a:effectLst/>
                </p:spPr>
              </p:cxnSp>
              <p:cxnSp>
                <p:nvCxnSpPr>
                  <p:cNvPr id="42" name="직선 연결선 41">
                    <a:extLst>
                      <a:ext uri="{FF2B5EF4-FFF2-40B4-BE49-F238E27FC236}">
                        <a16:creationId xmlns:a16="http://schemas.microsoft.com/office/drawing/2014/main" id="{FE5D57C9-E0F9-7414-B1AE-41507EBB88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655579" y="3325068"/>
                    <a:ext cx="0" cy="2175966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dash"/>
                  </a:ln>
                  <a:effectLst/>
                </p:spPr>
              </p:cxnSp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72A27F38-BA34-186A-1B7C-277B7593C9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889770" y="3325068"/>
                    <a:ext cx="0" cy="2175966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E86E82A3-EA37-19A5-453F-47DB7A7C7853}"/>
                    </a:ext>
                  </a:extLst>
                </p:cNvPr>
                <p:cNvSpPr/>
                <p:nvPr/>
              </p:nvSpPr>
              <p:spPr>
                <a:xfrm>
                  <a:off x="5174469" y="4597410"/>
                  <a:ext cx="173178" cy="409181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shade val="51000"/>
                        <a:satMod val="130000"/>
                      </a:srgbClr>
                    </a:gs>
                    <a:gs pos="80000">
                      <a:srgbClr val="4BACC6">
                        <a:shade val="93000"/>
                        <a:satMod val="130000"/>
                      </a:srgbClr>
                    </a:gs>
                    <a:gs pos="100000">
                      <a:srgbClr val="4BACC6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eaVert" rtlCol="0" anchor="ctr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EGO</a:t>
                  </a:r>
                  <a:endParaRPr kumimoji="0" lang="ko-KR" altLang="en-US" sz="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4C20628D-9203-5480-4A7C-FA52B5A9C032}"/>
                  </a:ext>
                </a:extLst>
              </p:cNvPr>
              <p:cNvSpPr/>
              <p:nvPr/>
            </p:nvSpPr>
            <p:spPr>
              <a:xfrm>
                <a:off x="5112983" y="3474513"/>
                <a:ext cx="483917" cy="1063528"/>
              </a:xfrm>
              <a:custGeom>
                <a:avLst/>
                <a:gdLst>
                  <a:gd name="connsiteX0" fmla="*/ 0 w 192716"/>
                  <a:gd name="connsiteY0" fmla="*/ 1065228 h 1065228"/>
                  <a:gd name="connsiteX1" fmla="*/ 37708 w 192716"/>
                  <a:gd name="connsiteY1" fmla="*/ 631595 h 1065228"/>
                  <a:gd name="connsiteX2" fmla="*/ 179110 w 192716"/>
                  <a:gd name="connsiteY2" fmla="*/ 405352 h 1065228"/>
                  <a:gd name="connsiteX3" fmla="*/ 179110 w 192716"/>
                  <a:gd name="connsiteY3" fmla="*/ 0 h 1065228"/>
                  <a:gd name="connsiteX0" fmla="*/ 0 w 193155"/>
                  <a:gd name="connsiteY0" fmla="*/ 1065228 h 1065228"/>
                  <a:gd name="connsiteX1" fmla="*/ 37708 w 193155"/>
                  <a:gd name="connsiteY1" fmla="*/ 631595 h 1065228"/>
                  <a:gd name="connsiteX2" fmla="*/ 179817 w 193155"/>
                  <a:gd name="connsiteY2" fmla="*/ 515432 h 1065228"/>
                  <a:gd name="connsiteX3" fmla="*/ 179110 w 193155"/>
                  <a:gd name="connsiteY3" fmla="*/ 0 h 1065228"/>
                  <a:gd name="connsiteX0" fmla="*/ 0 w 193155"/>
                  <a:gd name="connsiteY0" fmla="*/ 1065228 h 1065228"/>
                  <a:gd name="connsiteX1" fmla="*/ 50425 w 193155"/>
                  <a:gd name="connsiteY1" fmla="*/ 815061 h 1065228"/>
                  <a:gd name="connsiteX2" fmla="*/ 179817 w 193155"/>
                  <a:gd name="connsiteY2" fmla="*/ 515432 h 1065228"/>
                  <a:gd name="connsiteX3" fmla="*/ 179110 w 193155"/>
                  <a:gd name="connsiteY3" fmla="*/ 0 h 1065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155" h="1065228">
                    <a:moveTo>
                      <a:pt x="0" y="1065228"/>
                    </a:moveTo>
                    <a:cubicBezTo>
                      <a:pt x="3928" y="903401"/>
                      <a:pt x="20456" y="906694"/>
                      <a:pt x="50425" y="815061"/>
                    </a:cubicBezTo>
                    <a:cubicBezTo>
                      <a:pt x="80394" y="723428"/>
                      <a:pt x="156250" y="620698"/>
                      <a:pt x="179817" y="515432"/>
                    </a:cubicBezTo>
                    <a:cubicBezTo>
                      <a:pt x="203384" y="410166"/>
                      <a:pt x="190893" y="150043"/>
                      <a:pt x="179110" y="0"/>
                    </a:cubicBezTo>
                  </a:path>
                </a:pathLst>
              </a:custGeom>
              <a:noFill/>
              <a:ln w="25400" cap="flat" cmpd="sng" algn="ctr">
                <a:solidFill>
                  <a:srgbClr val="8064A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12D5720-1B17-4444-D8F8-BD1230DEE8CA}"/>
                </a:ext>
              </a:extLst>
            </p:cNvPr>
            <p:cNvSpPr/>
            <p:nvPr/>
          </p:nvSpPr>
          <p:spPr>
            <a:xfrm>
              <a:off x="8652317" y="4745370"/>
              <a:ext cx="146322" cy="300663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eaVert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SV</a:t>
              </a:r>
              <a:endParaRPr kumimoji="0" lang="ko-KR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475E5F4-4A64-9455-C64E-44476584FDA8}"/>
                </a:ext>
              </a:extLst>
            </p:cNvPr>
            <p:cNvSpPr/>
            <p:nvPr/>
          </p:nvSpPr>
          <p:spPr>
            <a:xfrm>
              <a:off x="8864505" y="5755460"/>
              <a:ext cx="146322" cy="300663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eaVert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SV</a:t>
              </a:r>
              <a:endParaRPr kumimoji="0" lang="ko-KR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B0F35B4-DD8F-8120-F0DB-433FAD2AD75D}"/>
                </a:ext>
              </a:extLst>
            </p:cNvPr>
            <p:cNvSpPr/>
            <p:nvPr/>
          </p:nvSpPr>
          <p:spPr>
            <a:xfrm>
              <a:off x="8439464" y="5001279"/>
              <a:ext cx="146322" cy="300663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eaVert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SV</a:t>
              </a:r>
              <a:endParaRPr kumimoji="0" lang="ko-KR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13D2660-ED5D-2A03-6CF1-C5411ECCFCD2}"/>
                </a:ext>
              </a:extLst>
            </p:cNvPr>
            <p:cNvSpPr/>
            <p:nvPr/>
          </p:nvSpPr>
          <p:spPr>
            <a:xfrm>
              <a:off x="8540067" y="5424585"/>
              <a:ext cx="45719" cy="45719"/>
            </a:xfrm>
            <a:prstGeom prst="ellipse">
              <a:avLst/>
            </a:prstGeom>
            <a:solidFill>
              <a:srgbClr val="8064A2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21DEC9C-C6DB-5EAC-3471-D0B3DE1BA427}"/>
                </a:ext>
              </a:extLst>
            </p:cNvPr>
            <p:cNvSpPr/>
            <p:nvPr/>
          </p:nvSpPr>
          <p:spPr>
            <a:xfrm>
              <a:off x="8667519" y="5300588"/>
              <a:ext cx="45719" cy="45719"/>
            </a:xfrm>
            <a:prstGeom prst="ellipse">
              <a:avLst/>
            </a:prstGeom>
            <a:solidFill>
              <a:srgbClr val="8064A2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2C81DC8-8782-6616-8D24-832373C19DF7}"/>
                </a:ext>
              </a:extLst>
            </p:cNvPr>
            <p:cNvSpPr/>
            <p:nvPr/>
          </p:nvSpPr>
          <p:spPr>
            <a:xfrm>
              <a:off x="8821828" y="5193555"/>
              <a:ext cx="45719" cy="45719"/>
            </a:xfrm>
            <a:prstGeom prst="ellipse">
              <a:avLst/>
            </a:prstGeom>
            <a:solidFill>
              <a:srgbClr val="8064A2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C01D2DE-31D2-F280-7EC9-C450B73DB83A}"/>
                </a:ext>
              </a:extLst>
            </p:cNvPr>
            <p:cNvSpPr/>
            <p:nvPr/>
          </p:nvSpPr>
          <p:spPr>
            <a:xfrm>
              <a:off x="8940414" y="5050753"/>
              <a:ext cx="45719" cy="45719"/>
            </a:xfrm>
            <a:prstGeom prst="ellipse">
              <a:avLst/>
            </a:prstGeom>
            <a:solidFill>
              <a:srgbClr val="8064A2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CF37435-391C-810E-B1EF-23CBD9220E87}"/>
                </a:ext>
              </a:extLst>
            </p:cNvPr>
            <p:cNvSpPr/>
            <p:nvPr/>
          </p:nvSpPr>
          <p:spPr>
            <a:xfrm>
              <a:off x="8947065" y="4876747"/>
              <a:ext cx="45719" cy="45719"/>
            </a:xfrm>
            <a:prstGeom prst="ellipse">
              <a:avLst/>
            </a:prstGeom>
            <a:solidFill>
              <a:srgbClr val="8064A2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91D5EAF-A992-FE80-EFB5-7EF74516EC23}"/>
                </a:ext>
              </a:extLst>
            </p:cNvPr>
            <p:cNvSpPr/>
            <p:nvPr/>
          </p:nvSpPr>
          <p:spPr>
            <a:xfrm>
              <a:off x="8917555" y="4705253"/>
              <a:ext cx="45719" cy="45719"/>
            </a:xfrm>
            <a:prstGeom prst="ellipse">
              <a:avLst/>
            </a:prstGeom>
            <a:solidFill>
              <a:srgbClr val="8064A2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0344F16-9645-9461-7579-AD60E9FC8C44}"/>
                </a:ext>
              </a:extLst>
            </p:cNvPr>
            <p:cNvSpPr/>
            <p:nvPr/>
          </p:nvSpPr>
          <p:spPr>
            <a:xfrm>
              <a:off x="8483937" y="5365143"/>
              <a:ext cx="157325" cy="157325"/>
            </a:xfrm>
            <a:prstGeom prst="ellipse">
              <a:avLst/>
            </a:prstGeom>
            <a:noFill/>
            <a:ln w="9525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39F444F-F333-FBA3-2E00-A08051442593}"/>
                </a:ext>
              </a:extLst>
            </p:cNvPr>
            <p:cNvSpPr/>
            <p:nvPr/>
          </p:nvSpPr>
          <p:spPr>
            <a:xfrm>
              <a:off x="8613734" y="5243290"/>
              <a:ext cx="157325" cy="157325"/>
            </a:xfrm>
            <a:prstGeom prst="ellipse">
              <a:avLst/>
            </a:prstGeom>
            <a:noFill/>
            <a:ln w="9525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B9705DE-BB52-10D4-BE1A-FBCBCAC446A5}"/>
                </a:ext>
              </a:extLst>
            </p:cNvPr>
            <p:cNvSpPr/>
            <p:nvPr/>
          </p:nvSpPr>
          <p:spPr>
            <a:xfrm>
              <a:off x="8766707" y="5136812"/>
              <a:ext cx="157325" cy="157325"/>
            </a:xfrm>
            <a:prstGeom prst="ellipse">
              <a:avLst/>
            </a:prstGeom>
            <a:noFill/>
            <a:ln w="9525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DBFE0B1-F861-D704-8126-08EA5E83C6A9}"/>
                </a:ext>
              </a:extLst>
            </p:cNvPr>
            <p:cNvSpPr/>
            <p:nvPr/>
          </p:nvSpPr>
          <p:spPr>
            <a:xfrm>
              <a:off x="8881241" y="4992130"/>
              <a:ext cx="157325" cy="157325"/>
            </a:xfrm>
            <a:prstGeom prst="ellipse">
              <a:avLst/>
            </a:prstGeom>
            <a:noFill/>
            <a:ln w="9525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E71D4B5-C3F8-C01A-22B3-7CE4081BFD66}"/>
                </a:ext>
              </a:extLst>
            </p:cNvPr>
            <p:cNvSpPr/>
            <p:nvPr/>
          </p:nvSpPr>
          <p:spPr>
            <a:xfrm>
              <a:off x="8891261" y="4822807"/>
              <a:ext cx="157325" cy="157325"/>
            </a:xfrm>
            <a:prstGeom prst="ellipse">
              <a:avLst/>
            </a:prstGeom>
            <a:noFill/>
            <a:ln w="9525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C01C9C1-E1D8-EB47-4DE8-D60A58B7FE52}"/>
                </a:ext>
              </a:extLst>
            </p:cNvPr>
            <p:cNvSpPr/>
            <p:nvPr/>
          </p:nvSpPr>
          <p:spPr>
            <a:xfrm>
              <a:off x="8861620" y="4649752"/>
              <a:ext cx="157325" cy="157325"/>
            </a:xfrm>
            <a:prstGeom prst="ellipse">
              <a:avLst/>
            </a:prstGeom>
            <a:noFill/>
            <a:ln w="9525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E3F0DEF2-CC99-0612-B874-2AA89BD6E023}"/>
                </a:ext>
              </a:extLst>
            </p:cNvPr>
            <p:cNvSpPr/>
            <p:nvPr/>
          </p:nvSpPr>
          <p:spPr>
            <a:xfrm>
              <a:off x="8459783" y="4630738"/>
              <a:ext cx="603250" cy="914400"/>
            </a:xfrm>
            <a:custGeom>
              <a:avLst/>
              <a:gdLst>
                <a:gd name="connsiteX0" fmla="*/ 0 w 603250"/>
                <a:gd name="connsiteY0" fmla="*/ 914400 h 914400"/>
                <a:gd name="connsiteX1" fmla="*/ 28575 w 603250"/>
                <a:gd name="connsiteY1" fmla="*/ 768350 h 914400"/>
                <a:gd name="connsiteX2" fmla="*/ 207963 w 603250"/>
                <a:gd name="connsiteY2" fmla="*/ 615950 h 914400"/>
                <a:gd name="connsiteX3" fmla="*/ 365125 w 603250"/>
                <a:gd name="connsiteY3" fmla="*/ 508000 h 914400"/>
                <a:gd name="connsiteX4" fmla="*/ 431800 w 603250"/>
                <a:gd name="connsiteY4" fmla="*/ 411162 h 914400"/>
                <a:gd name="connsiteX5" fmla="*/ 434975 w 603250"/>
                <a:gd name="connsiteY5" fmla="*/ 254000 h 914400"/>
                <a:gd name="connsiteX6" fmla="*/ 379413 w 603250"/>
                <a:gd name="connsiteY6" fmla="*/ 0 h 914400"/>
                <a:gd name="connsiteX7" fmla="*/ 568325 w 603250"/>
                <a:gd name="connsiteY7" fmla="*/ 0 h 914400"/>
                <a:gd name="connsiteX8" fmla="*/ 603250 w 603250"/>
                <a:gd name="connsiteY8" fmla="*/ 290512 h 914400"/>
                <a:gd name="connsiteX9" fmla="*/ 590550 w 603250"/>
                <a:gd name="connsiteY9" fmla="*/ 465137 h 914400"/>
                <a:gd name="connsiteX10" fmla="*/ 419100 w 603250"/>
                <a:gd name="connsiteY10" fmla="*/ 654050 h 914400"/>
                <a:gd name="connsiteX11" fmla="*/ 280988 w 603250"/>
                <a:gd name="connsiteY11" fmla="*/ 760412 h 914400"/>
                <a:gd name="connsiteX12" fmla="*/ 150813 w 603250"/>
                <a:gd name="connsiteY12" fmla="*/ 892175 h 914400"/>
                <a:gd name="connsiteX13" fmla="*/ 0 w 603250"/>
                <a:gd name="connsiteY13" fmla="*/ 914400 h 914400"/>
                <a:gd name="connsiteX0" fmla="*/ 0 w 603250"/>
                <a:gd name="connsiteY0" fmla="*/ 914400 h 914400"/>
                <a:gd name="connsiteX1" fmla="*/ 28575 w 603250"/>
                <a:gd name="connsiteY1" fmla="*/ 768350 h 914400"/>
                <a:gd name="connsiteX2" fmla="*/ 207963 w 603250"/>
                <a:gd name="connsiteY2" fmla="*/ 615950 h 914400"/>
                <a:gd name="connsiteX3" fmla="*/ 365125 w 603250"/>
                <a:gd name="connsiteY3" fmla="*/ 508000 h 914400"/>
                <a:gd name="connsiteX4" fmla="*/ 431800 w 603250"/>
                <a:gd name="connsiteY4" fmla="*/ 411162 h 914400"/>
                <a:gd name="connsiteX5" fmla="*/ 434975 w 603250"/>
                <a:gd name="connsiteY5" fmla="*/ 254000 h 914400"/>
                <a:gd name="connsiteX6" fmla="*/ 379413 w 603250"/>
                <a:gd name="connsiteY6" fmla="*/ 0 h 914400"/>
                <a:gd name="connsiteX7" fmla="*/ 568325 w 603250"/>
                <a:gd name="connsiteY7" fmla="*/ 0 h 914400"/>
                <a:gd name="connsiteX8" fmla="*/ 603250 w 603250"/>
                <a:gd name="connsiteY8" fmla="*/ 290512 h 914400"/>
                <a:gd name="connsiteX9" fmla="*/ 590550 w 603250"/>
                <a:gd name="connsiteY9" fmla="*/ 465137 h 914400"/>
                <a:gd name="connsiteX10" fmla="*/ 419100 w 603250"/>
                <a:gd name="connsiteY10" fmla="*/ 654050 h 914400"/>
                <a:gd name="connsiteX11" fmla="*/ 280988 w 603250"/>
                <a:gd name="connsiteY11" fmla="*/ 760412 h 914400"/>
                <a:gd name="connsiteX12" fmla="*/ 152400 w 603250"/>
                <a:gd name="connsiteY12" fmla="*/ 912812 h 914400"/>
                <a:gd name="connsiteX13" fmla="*/ 0 w 603250"/>
                <a:gd name="connsiteY1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3250" h="914400">
                  <a:moveTo>
                    <a:pt x="0" y="914400"/>
                  </a:moveTo>
                  <a:lnTo>
                    <a:pt x="28575" y="768350"/>
                  </a:lnTo>
                  <a:lnTo>
                    <a:pt x="207963" y="615950"/>
                  </a:lnTo>
                  <a:lnTo>
                    <a:pt x="365125" y="508000"/>
                  </a:lnTo>
                  <a:lnTo>
                    <a:pt x="431800" y="411162"/>
                  </a:lnTo>
                  <a:cubicBezTo>
                    <a:pt x="432858" y="358775"/>
                    <a:pt x="433917" y="306387"/>
                    <a:pt x="434975" y="254000"/>
                  </a:cubicBezTo>
                  <a:lnTo>
                    <a:pt x="379413" y="0"/>
                  </a:lnTo>
                  <a:lnTo>
                    <a:pt x="568325" y="0"/>
                  </a:lnTo>
                  <a:lnTo>
                    <a:pt x="603250" y="290512"/>
                  </a:lnTo>
                  <a:lnTo>
                    <a:pt x="590550" y="465137"/>
                  </a:lnTo>
                  <a:lnTo>
                    <a:pt x="419100" y="654050"/>
                  </a:lnTo>
                  <a:lnTo>
                    <a:pt x="280988" y="760412"/>
                  </a:lnTo>
                  <a:lnTo>
                    <a:pt x="152400" y="912812"/>
                  </a:lnTo>
                  <a:lnTo>
                    <a:pt x="0" y="914400"/>
                  </a:lnTo>
                  <a:close/>
                </a:path>
              </a:pathLst>
            </a:custGeom>
            <a:gradFill>
              <a:gsLst>
                <a:gs pos="100000">
                  <a:srgbClr val="4F81BD">
                    <a:shade val="51000"/>
                    <a:satMod val="130000"/>
                    <a:alpha val="20000"/>
                  </a:srgbClr>
                </a:gs>
                <a:gs pos="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2F01013-D07B-B7CA-290E-DB92ACFD77C9}"/>
              </a:ext>
            </a:extLst>
          </p:cNvPr>
          <p:cNvGrpSpPr/>
          <p:nvPr/>
        </p:nvGrpSpPr>
        <p:grpSpPr>
          <a:xfrm>
            <a:off x="4223640" y="3457338"/>
            <a:ext cx="3860384" cy="1920881"/>
            <a:chOff x="3238114" y="4387899"/>
            <a:chExt cx="3860384" cy="1920881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CAD4CE9-CA50-FA50-0E88-3C7327ADDC77}"/>
                </a:ext>
              </a:extLst>
            </p:cNvPr>
            <p:cNvGrpSpPr/>
            <p:nvPr/>
          </p:nvGrpSpPr>
          <p:grpSpPr>
            <a:xfrm>
              <a:off x="4222416" y="4476290"/>
              <a:ext cx="1694250" cy="1787689"/>
              <a:chOff x="4292971" y="4476290"/>
              <a:chExt cx="1694250" cy="1787689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4DF21091-717B-7556-BCFF-A5C534DDB00C}"/>
                  </a:ext>
                </a:extLst>
              </p:cNvPr>
              <p:cNvSpPr/>
              <p:nvPr/>
            </p:nvSpPr>
            <p:spPr>
              <a:xfrm>
                <a:off x="4292971" y="4476290"/>
                <a:ext cx="1694250" cy="1787689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다중 입력 융합 기반 </a:t>
                </a:r>
                <a:r>
                  <a:rPr kumimoji="0" lang="en-US" altLang="ko-KR" sz="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AI</a:t>
                </a:r>
                <a:endParaRPr kumimoji="0" lang="ko-KR" alt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2733D772-9AC1-7424-D2AE-108773D91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4F4F4"/>
                  </a:clrFrom>
                  <a:clrTo>
                    <a:srgbClr val="F4F4F4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366971" y="4717532"/>
                <a:ext cx="1524766" cy="1472462"/>
              </a:xfrm>
              <a:prstGeom prst="rect">
                <a:avLst/>
              </a:prstGeom>
            </p:spPr>
          </p:pic>
        </p:grp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0F3336A6-FFC6-4D9D-A184-D17DC29021BA}"/>
                </a:ext>
              </a:extLst>
            </p:cNvPr>
            <p:cNvSpPr/>
            <p:nvPr/>
          </p:nvSpPr>
          <p:spPr>
            <a:xfrm>
              <a:off x="6015950" y="4940218"/>
              <a:ext cx="191766" cy="865281"/>
            </a:xfrm>
            <a:prstGeom prst="rightArrow">
              <a:avLst/>
            </a:prstGeom>
            <a:solidFill>
              <a:sysClr val="windowText" lastClr="000000">
                <a:alpha val="50000"/>
              </a:sys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4EB3889-1C03-EC04-D392-6F6BBAC43908}"/>
                </a:ext>
              </a:extLst>
            </p:cNvPr>
            <p:cNvGrpSpPr/>
            <p:nvPr/>
          </p:nvGrpSpPr>
          <p:grpSpPr>
            <a:xfrm>
              <a:off x="3238114" y="4387899"/>
              <a:ext cx="593968" cy="1920881"/>
              <a:chOff x="3238114" y="4387899"/>
              <a:chExt cx="593968" cy="1920881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746E6B71-35D4-971E-1EE7-A63B943444BD}"/>
                  </a:ext>
                </a:extLst>
              </p:cNvPr>
              <p:cNvGrpSpPr/>
              <p:nvPr/>
            </p:nvGrpSpPr>
            <p:grpSpPr>
              <a:xfrm>
                <a:off x="3238114" y="4782014"/>
                <a:ext cx="593968" cy="312768"/>
                <a:chOff x="2153436" y="3324634"/>
                <a:chExt cx="544323" cy="511034"/>
              </a:xfrm>
            </p:grpSpPr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9CB10BBF-1781-6156-8325-CF932D10B330}"/>
                    </a:ext>
                  </a:extLst>
                </p:cNvPr>
                <p:cNvGrpSpPr/>
                <p:nvPr/>
              </p:nvGrpSpPr>
              <p:grpSpPr>
                <a:xfrm>
                  <a:off x="2153436" y="3324634"/>
                  <a:ext cx="371719" cy="511034"/>
                  <a:chOff x="2146079" y="3324634"/>
                  <a:chExt cx="378101" cy="511034"/>
                </a:xfrm>
              </p:grpSpPr>
              <p:grpSp>
                <p:nvGrpSpPr>
                  <p:cNvPr id="100" name="그룹 99">
                    <a:extLst>
                      <a:ext uri="{FF2B5EF4-FFF2-40B4-BE49-F238E27FC236}">
                        <a16:creationId xmlns:a16="http://schemas.microsoft.com/office/drawing/2014/main" id="{548AB442-6DD2-5A14-0A35-28338AC69110}"/>
                      </a:ext>
                    </a:extLst>
                  </p:cNvPr>
                  <p:cNvGrpSpPr/>
                  <p:nvPr/>
                </p:nvGrpSpPr>
                <p:grpSpPr>
                  <a:xfrm>
                    <a:off x="2146079" y="3324634"/>
                    <a:ext cx="274846" cy="511034"/>
                    <a:chOff x="2146082" y="3324634"/>
                    <a:chExt cx="362522" cy="511034"/>
                  </a:xfrm>
                </p:grpSpPr>
                <p:sp>
                  <p:nvSpPr>
                    <p:cNvPr id="102" name="직사각형 101">
                      <a:extLst>
                        <a:ext uri="{FF2B5EF4-FFF2-40B4-BE49-F238E27FC236}">
                          <a16:creationId xmlns:a16="http://schemas.microsoft.com/office/drawing/2014/main" id="{BB3C984B-3415-35DC-D920-D4DBF22AD6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6082" y="3324634"/>
                      <a:ext cx="85243" cy="511034"/>
                    </a:xfrm>
                    <a:prstGeom prst="rect">
                      <a:avLst/>
                    </a:prstGeom>
                    <a:solidFill>
                      <a:srgbClr val="4F81BD"/>
                    </a:solidFill>
                    <a:ln w="25400" cap="flat" cmpd="sng" algn="ctr">
                      <a:solidFill>
                        <a:srgbClr val="4F81BD">
                          <a:shade val="15000"/>
                        </a:srgbClr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03" name="직사각형 102">
                      <a:extLst>
                        <a:ext uri="{FF2B5EF4-FFF2-40B4-BE49-F238E27FC236}">
                          <a16:creationId xmlns:a16="http://schemas.microsoft.com/office/drawing/2014/main" id="{4B55FE65-2B2E-A724-6EA7-89233769E1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4722" y="3398020"/>
                      <a:ext cx="85243" cy="374941"/>
                    </a:xfrm>
                    <a:prstGeom prst="rect">
                      <a:avLst/>
                    </a:prstGeom>
                    <a:solidFill>
                      <a:srgbClr val="4F81BD"/>
                    </a:solidFill>
                    <a:ln w="25400" cap="flat" cmpd="sng" algn="ctr">
                      <a:solidFill>
                        <a:srgbClr val="4F81BD">
                          <a:shade val="15000"/>
                        </a:srgbClr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104" name="직사각형 103">
                      <a:extLst>
                        <a:ext uri="{FF2B5EF4-FFF2-40B4-BE49-F238E27FC236}">
                          <a16:creationId xmlns:a16="http://schemas.microsoft.com/office/drawing/2014/main" id="{651A39F8-7E1E-0CC9-60F3-7FA6F36936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3361" y="3469056"/>
                      <a:ext cx="85243" cy="225831"/>
                    </a:xfrm>
                    <a:prstGeom prst="rect">
                      <a:avLst/>
                    </a:prstGeom>
                    <a:solidFill>
                      <a:srgbClr val="4F81BD"/>
                    </a:solidFill>
                    <a:ln w="25400" cap="flat" cmpd="sng" algn="ctr">
                      <a:solidFill>
                        <a:srgbClr val="4F81BD">
                          <a:shade val="15000"/>
                        </a:srgbClr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sp>
                <p:nvSpPr>
                  <p:cNvPr id="101" name="직사각형 100">
                    <a:extLst>
                      <a:ext uri="{FF2B5EF4-FFF2-40B4-BE49-F238E27FC236}">
                        <a16:creationId xmlns:a16="http://schemas.microsoft.com/office/drawing/2014/main" id="{26452061-A905-7CCF-6B64-6BA965101F53}"/>
                      </a:ext>
                    </a:extLst>
                  </p:cNvPr>
                  <p:cNvSpPr/>
                  <p:nvPr/>
                </p:nvSpPr>
                <p:spPr>
                  <a:xfrm>
                    <a:off x="2459553" y="3519981"/>
                    <a:ext cx="64627" cy="131020"/>
                  </a:xfrm>
                  <a:prstGeom prst="rect">
                    <a:avLst/>
                  </a:prstGeom>
                  <a:solidFill>
                    <a:srgbClr val="4F81BD"/>
                  </a:solidFill>
                  <a:ln w="25400" cap="flat" cmpd="sng" algn="ctr">
                    <a:solidFill>
                      <a:srgbClr val="4F81BD">
                        <a:shade val="1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2666B608-52BB-6A76-031A-73EA062E41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33172" y="3456918"/>
                      <a:ext cx="164587" cy="30032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ko-KR" altLang="en-US" sz="1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kumimoji="0" lang="ko-KR" alt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94A78077-8C94-EFE5-FF42-4F2991BB01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3172" y="3456918"/>
                      <a:ext cx="164587" cy="30032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20025260-E9B3-CFEE-F8D5-223A393EF4EB}"/>
                  </a:ext>
                </a:extLst>
              </p:cNvPr>
              <p:cNvGrpSpPr/>
              <p:nvPr/>
            </p:nvGrpSpPr>
            <p:grpSpPr>
              <a:xfrm>
                <a:off x="3245806" y="5186135"/>
                <a:ext cx="577132" cy="312768"/>
                <a:chOff x="2153437" y="3324634"/>
                <a:chExt cx="528892" cy="511034"/>
              </a:xfrm>
            </p:grpSpPr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27EF8A84-7E3B-26FD-A0E9-8B718647F68D}"/>
                    </a:ext>
                  </a:extLst>
                </p:cNvPr>
                <p:cNvGrpSpPr/>
                <p:nvPr/>
              </p:nvGrpSpPr>
              <p:grpSpPr>
                <a:xfrm>
                  <a:off x="2153437" y="3324634"/>
                  <a:ext cx="371718" cy="511034"/>
                  <a:chOff x="2146080" y="3324634"/>
                  <a:chExt cx="378100" cy="511034"/>
                </a:xfrm>
              </p:grpSpPr>
              <p:grpSp>
                <p:nvGrpSpPr>
                  <p:cNvPr id="93" name="그룹 92">
                    <a:extLst>
                      <a:ext uri="{FF2B5EF4-FFF2-40B4-BE49-F238E27FC236}">
                        <a16:creationId xmlns:a16="http://schemas.microsoft.com/office/drawing/2014/main" id="{6CE60B50-81B7-0A38-3DFD-ABB1BB3E4928}"/>
                      </a:ext>
                    </a:extLst>
                  </p:cNvPr>
                  <p:cNvGrpSpPr/>
                  <p:nvPr/>
                </p:nvGrpSpPr>
                <p:grpSpPr>
                  <a:xfrm>
                    <a:off x="2146080" y="3324634"/>
                    <a:ext cx="274846" cy="511034"/>
                    <a:chOff x="2146082" y="3324634"/>
                    <a:chExt cx="362522" cy="511034"/>
                  </a:xfrm>
                </p:grpSpPr>
                <p:sp>
                  <p:nvSpPr>
                    <p:cNvPr id="95" name="직사각형 94">
                      <a:extLst>
                        <a:ext uri="{FF2B5EF4-FFF2-40B4-BE49-F238E27FC236}">
                          <a16:creationId xmlns:a16="http://schemas.microsoft.com/office/drawing/2014/main" id="{7BC3DD64-34F8-A357-DA99-6F1858CC47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6082" y="3324634"/>
                      <a:ext cx="85243" cy="511034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25400" cap="flat" cmpd="sng" algn="ctr">
                      <a:solidFill>
                        <a:srgbClr val="C0504D">
                          <a:shade val="15000"/>
                        </a:srgbClr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6" name="직사각형 95">
                      <a:extLst>
                        <a:ext uri="{FF2B5EF4-FFF2-40B4-BE49-F238E27FC236}">
                          <a16:creationId xmlns:a16="http://schemas.microsoft.com/office/drawing/2014/main" id="{1C974FFA-EA43-07EE-CE3B-06802B6064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4722" y="3398020"/>
                      <a:ext cx="85243" cy="37494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25400" cap="flat" cmpd="sng" algn="ctr">
                      <a:solidFill>
                        <a:srgbClr val="C0504D">
                          <a:shade val="15000"/>
                        </a:srgbClr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7" name="직사각형 96">
                      <a:extLst>
                        <a:ext uri="{FF2B5EF4-FFF2-40B4-BE49-F238E27FC236}">
                          <a16:creationId xmlns:a16="http://schemas.microsoft.com/office/drawing/2014/main" id="{8AA5D4C6-3FD7-9B61-3845-E235A5174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3361" y="3469056"/>
                      <a:ext cx="85243" cy="225831"/>
                    </a:xfrm>
                    <a:prstGeom prst="rect">
                      <a:avLst/>
                    </a:prstGeom>
                    <a:solidFill>
                      <a:srgbClr val="C0504D"/>
                    </a:solidFill>
                    <a:ln w="25400" cap="flat" cmpd="sng" algn="ctr">
                      <a:solidFill>
                        <a:srgbClr val="C0504D">
                          <a:shade val="15000"/>
                        </a:srgbClr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sp>
                <p:nvSpPr>
                  <p:cNvPr id="94" name="직사각형 93">
                    <a:extLst>
                      <a:ext uri="{FF2B5EF4-FFF2-40B4-BE49-F238E27FC236}">
                        <a16:creationId xmlns:a16="http://schemas.microsoft.com/office/drawing/2014/main" id="{202AA16F-B072-A1F3-DA0F-773B51165D83}"/>
                      </a:ext>
                    </a:extLst>
                  </p:cNvPr>
                  <p:cNvSpPr/>
                  <p:nvPr/>
                </p:nvSpPr>
                <p:spPr>
                  <a:xfrm>
                    <a:off x="2459553" y="3519981"/>
                    <a:ext cx="64627" cy="131020"/>
                  </a:xfrm>
                  <a:prstGeom prst="rect">
                    <a:avLst/>
                  </a:prstGeom>
                  <a:solidFill>
                    <a:srgbClr val="C0504D"/>
                  </a:solidFill>
                  <a:ln w="25400" cap="flat" cmpd="sng" algn="ctr">
                    <a:solidFill>
                      <a:srgbClr val="C0504D">
                        <a:shade val="1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C6B218E3-B887-180B-81D6-764F70C628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33172" y="3456918"/>
                      <a:ext cx="149157" cy="300320"/>
                    </a:xfrm>
                    <a:prstGeom prst="rect">
                      <a:avLst/>
                    </a:prstGeom>
                    <a:no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1200" i="1">
                          <a:latin typeface="Cambria Math" panose="02040503050406030204" pitchFamily="18" charset="0"/>
                        </a:defRPr>
                      </a:lvl1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ko-KR" altLang="en-US" sz="1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⋯</m:t>
                            </m:r>
                          </m:oMath>
                        </m:oMathPara>
                      </a14:m>
                      <a:endParaRPr kumimoji="0" lang="ko-KR" altLang="en-US" sz="1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01" name="TextBox 200">
                      <a:extLst>
                        <a:ext uri="{FF2B5EF4-FFF2-40B4-BE49-F238E27FC236}">
                          <a16:creationId xmlns:a16="http://schemas.microsoft.com/office/drawing/2014/main" id="{0BB5F5A0-48D1-F889-79D2-54FA8621BD7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3172" y="3456918"/>
                      <a:ext cx="149157" cy="30032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0F5A57C3-480D-3144-9600-9EBB2F17EA37}"/>
                  </a:ext>
                </a:extLst>
              </p:cNvPr>
              <p:cNvGrpSpPr/>
              <p:nvPr/>
            </p:nvGrpSpPr>
            <p:grpSpPr>
              <a:xfrm>
                <a:off x="3238117" y="5583244"/>
                <a:ext cx="577129" cy="312768"/>
                <a:chOff x="2153438" y="3324634"/>
                <a:chExt cx="528891" cy="511034"/>
              </a:xfrm>
            </p:grpSpPr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E3FE9880-3257-EA1A-D408-C78D631FCB36}"/>
                    </a:ext>
                  </a:extLst>
                </p:cNvPr>
                <p:cNvGrpSpPr/>
                <p:nvPr/>
              </p:nvGrpSpPr>
              <p:grpSpPr>
                <a:xfrm>
                  <a:off x="2153438" y="3324634"/>
                  <a:ext cx="371717" cy="511034"/>
                  <a:chOff x="2146081" y="3324634"/>
                  <a:chExt cx="378099" cy="511034"/>
                </a:xfrm>
              </p:grpSpPr>
              <p:grpSp>
                <p:nvGrpSpPr>
                  <p:cNvPr id="86" name="그룹 85">
                    <a:extLst>
                      <a:ext uri="{FF2B5EF4-FFF2-40B4-BE49-F238E27FC236}">
                        <a16:creationId xmlns:a16="http://schemas.microsoft.com/office/drawing/2014/main" id="{80A0559D-3094-F461-F7D0-907B7AAE0A76}"/>
                      </a:ext>
                    </a:extLst>
                  </p:cNvPr>
                  <p:cNvGrpSpPr/>
                  <p:nvPr/>
                </p:nvGrpSpPr>
                <p:grpSpPr>
                  <a:xfrm>
                    <a:off x="2146081" y="3324634"/>
                    <a:ext cx="274846" cy="511034"/>
                    <a:chOff x="2146082" y="3324634"/>
                    <a:chExt cx="362522" cy="511034"/>
                  </a:xfrm>
                </p:grpSpPr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A5DF1497-D9B6-5202-4E4A-5894C437A0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6082" y="3324634"/>
                      <a:ext cx="85243" cy="511034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25400" cap="flat" cmpd="sng" algn="ctr">
                      <a:solidFill>
                        <a:srgbClr val="F79646">
                          <a:shade val="15000"/>
                        </a:srgbClr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9" name="직사각형 88">
                      <a:extLst>
                        <a:ext uri="{FF2B5EF4-FFF2-40B4-BE49-F238E27FC236}">
                          <a16:creationId xmlns:a16="http://schemas.microsoft.com/office/drawing/2014/main" id="{148E7EBF-82EA-A618-48A4-43B2C8B22C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4722" y="3398020"/>
                      <a:ext cx="85243" cy="37494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25400" cap="flat" cmpd="sng" algn="ctr">
                      <a:solidFill>
                        <a:srgbClr val="F79646">
                          <a:shade val="15000"/>
                        </a:srgbClr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1B9ED10A-9435-59BA-F177-6670C35054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3361" y="3469056"/>
                      <a:ext cx="85243" cy="225831"/>
                    </a:xfrm>
                    <a:prstGeom prst="rect">
                      <a:avLst/>
                    </a:prstGeom>
                    <a:solidFill>
                      <a:srgbClr val="F79646"/>
                    </a:solidFill>
                    <a:ln w="25400" cap="flat" cmpd="sng" algn="ctr">
                      <a:solidFill>
                        <a:srgbClr val="F79646">
                          <a:shade val="15000"/>
                        </a:srgbClr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6E63089A-64CF-FB07-C4A0-46A2853B8FD3}"/>
                      </a:ext>
                    </a:extLst>
                  </p:cNvPr>
                  <p:cNvSpPr/>
                  <p:nvPr/>
                </p:nvSpPr>
                <p:spPr>
                  <a:xfrm>
                    <a:off x="2459553" y="3519981"/>
                    <a:ext cx="64627" cy="131020"/>
                  </a:xfrm>
                  <a:prstGeom prst="rect">
                    <a:avLst/>
                  </a:prstGeom>
                  <a:solidFill>
                    <a:srgbClr val="F79646"/>
                  </a:solidFill>
                  <a:ln w="25400" cap="flat" cmpd="sng" algn="ctr">
                    <a:solidFill>
                      <a:srgbClr val="F79646">
                        <a:shade val="1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8115ECAA-5316-C5F9-74C7-DEBB8D91DC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33172" y="3456918"/>
                      <a:ext cx="149157" cy="300320"/>
                    </a:xfrm>
                    <a:prstGeom prst="rect">
                      <a:avLst/>
                    </a:prstGeom>
                    <a:no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defRPr>
                      </a:lvl1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ko-KR" altLang="en-US" sz="1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⋯</m:t>
                            </m:r>
                          </m:oMath>
                        </m:oMathPara>
                      </a14:m>
                      <a:endParaRPr kumimoji="0" lang="ko-KR" altLang="en-US" sz="1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194" name="TextBox 193">
                      <a:extLst>
                        <a:ext uri="{FF2B5EF4-FFF2-40B4-BE49-F238E27FC236}">
                          <a16:creationId xmlns:a16="http://schemas.microsoft.com/office/drawing/2014/main" id="{13190953-C4B1-4AB3-2A9A-012F569372C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3172" y="3456918"/>
                      <a:ext cx="149157" cy="30032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3704"/>
                      </a:stretch>
                    </a:blip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6E8DD2C9-3EF3-34D4-3B9A-61A6F7FFDF63}"/>
                  </a:ext>
                </a:extLst>
              </p:cNvPr>
              <p:cNvGrpSpPr/>
              <p:nvPr/>
            </p:nvGrpSpPr>
            <p:grpSpPr>
              <a:xfrm>
                <a:off x="3238606" y="5996012"/>
                <a:ext cx="577130" cy="312768"/>
                <a:chOff x="2153437" y="3324634"/>
                <a:chExt cx="528892" cy="511034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BA664514-5A9A-521E-33B1-B2307A2FB4F1}"/>
                    </a:ext>
                  </a:extLst>
                </p:cNvPr>
                <p:cNvGrpSpPr/>
                <p:nvPr/>
              </p:nvGrpSpPr>
              <p:grpSpPr>
                <a:xfrm>
                  <a:off x="2153437" y="3324634"/>
                  <a:ext cx="371718" cy="511034"/>
                  <a:chOff x="2146080" y="3324634"/>
                  <a:chExt cx="378100" cy="511034"/>
                </a:xfrm>
              </p:grpSpPr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DFA6FBBE-90A1-9C34-B320-528450B30917}"/>
                      </a:ext>
                    </a:extLst>
                  </p:cNvPr>
                  <p:cNvGrpSpPr/>
                  <p:nvPr/>
                </p:nvGrpSpPr>
                <p:grpSpPr>
                  <a:xfrm>
                    <a:off x="2146080" y="3324634"/>
                    <a:ext cx="274846" cy="511034"/>
                    <a:chOff x="2146082" y="3324634"/>
                    <a:chExt cx="362522" cy="511034"/>
                  </a:xfrm>
                </p:grpSpPr>
                <p:sp>
                  <p:nvSpPr>
                    <p:cNvPr id="81" name="직사각형 80">
                      <a:extLst>
                        <a:ext uri="{FF2B5EF4-FFF2-40B4-BE49-F238E27FC236}">
                          <a16:creationId xmlns:a16="http://schemas.microsoft.com/office/drawing/2014/main" id="{0CB5D775-1635-2D2C-D9CC-F5F46D017C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6082" y="3324634"/>
                      <a:ext cx="85243" cy="511034"/>
                    </a:xfrm>
                    <a:prstGeom prst="rect">
                      <a:avLst/>
                    </a:prstGeom>
                    <a:solidFill>
                      <a:srgbClr val="9BBB59"/>
                    </a:solidFill>
                    <a:ln w="25400" cap="flat" cmpd="sng" algn="ctr">
                      <a:solidFill>
                        <a:srgbClr val="9BBB59">
                          <a:shade val="15000"/>
                        </a:srgbClr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2" name="직사각형 81">
                      <a:extLst>
                        <a:ext uri="{FF2B5EF4-FFF2-40B4-BE49-F238E27FC236}">
                          <a16:creationId xmlns:a16="http://schemas.microsoft.com/office/drawing/2014/main" id="{A1F58A3C-10A4-EA1B-30F2-17797A8C2A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4722" y="3398020"/>
                      <a:ext cx="85243" cy="374941"/>
                    </a:xfrm>
                    <a:prstGeom prst="rect">
                      <a:avLst/>
                    </a:prstGeom>
                    <a:solidFill>
                      <a:srgbClr val="9BBB59"/>
                    </a:solidFill>
                    <a:ln w="25400" cap="flat" cmpd="sng" algn="ctr">
                      <a:solidFill>
                        <a:srgbClr val="9BBB59">
                          <a:shade val="15000"/>
                        </a:srgbClr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B96B7645-292B-927F-71DB-582A61B63A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3361" y="3469056"/>
                      <a:ext cx="85243" cy="225831"/>
                    </a:xfrm>
                    <a:prstGeom prst="rect">
                      <a:avLst/>
                    </a:prstGeom>
                    <a:solidFill>
                      <a:srgbClr val="9BBB59"/>
                    </a:solidFill>
                    <a:ln w="25400" cap="flat" cmpd="sng" algn="ctr">
                      <a:solidFill>
                        <a:srgbClr val="9BBB59">
                          <a:shade val="15000"/>
                        </a:srgbClr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sp>
                <p:nvSpPr>
                  <p:cNvPr id="80" name="직사각형 79">
                    <a:extLst>
                      <a:ext uri="{FF2B5EF4-FFF2-40B4-BE49-F238E27FC236}">
                        <a16:creationId xmlns:a16="http://schemas.microsoft.com/office/drawing/2014/main" id="{376FDBC5-32B0-6BAC-F46A-C34AA53A0E2A}"/>
                      </a:ext>
                    </a:extLst>
                  </p:cNvPr>
                  <p:cNvSpPr/>
                  <p:nvPr/>
                </p:nvSpPr>
                <p:spPr>
                  <a:xfrm>
                    <a:off x="2459553" y="3519981"/>
                    <a:ext cx="64627" cy="131020"/>
                  </a:xfrm>
                  <a:prstGeom prst="rect">
                    <a:avLst/>
                  </a:prstGeom>
                  <a:solidFill>
                    <a:srgbClr val="9BBB59"/>
                  </a:solidFill>
                  <a:ln w="25400" cap="flat" cmpd="sng" algn="ctr">
                    <a:solidFill>
                      <a:srgbClr val="9BBB59">
                        <a:shade val="1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CA9C8B7B-24CC-3CBC-24CD-B588938ECD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33172" y="3456918"/>
                      <a:ext cx="149157" cy="300320"/>
                    </a:xfrm>
                    <a:prstGeom prst="rect">
                      <a:avLst/>
                    </a:prstGeom>
                    <a:noFill/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wrap="none" lIns="0" tIns="0" rIns="0" bIns="0" rtlCol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defRPr>
                      </a:lvl1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ko-KR" altLang="en-US" sz="1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⋯</m:t>
                            </m:r>
                          </m:oMath>
                        </m:oMathPara>
                      </a14:m>
                      <a:endParaRPr kumimoji="0" lang="ko-KR" altLang="en-US" sz="1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187" name="TextBox 186">
                      <a:extLst>
                        <a:ext uri="{FF2B5EF4-FFF2-40B4-BE49-F238E27FC236}">
                          <a16:creationId xmlns:a16="http://schemas.microsoft.com/office/drawing/2014/main" id="{01B0B434-8641-F2A2-2BA5-7CD9DA79403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3172" y="3456918"/>
                      <a:ext cx="149157" cy="30032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440B2B36-6BD1-4B2B-E98B-9FEC14330BBC}"/>
                  </a:ext>
                </a:extLst>
              </p:cNvPr>
              <p:cNvGrpSpPr/>
              <p:nvPr/>
            </p:nvGrpSpPr>
            <p:grpSpPr>
              <a:xfrm>
                <a:off x="3245810" y="4387899"/>
                <a:ext cx="577129" cy="312768"/>
                <a:chOff x="2153438" y="3324634"/>
                <a:chExt cx="528891" cy="511034"/>
              </a:xfrm>
            </p:grpSpPr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384DDDD1-BBAB-ACCB-95BC-3C0CAF48BCE9}"/>
                    </a:ext>
                  </a:extLst>
                </p:cNvPr>
                <p:cNvGrpSpPr/>
                <p:nvPr/>
              </p:nvGrpSpPr>
              <p:grpSpPr>
                <a:xfrm>
                  <a:off x="2153438" y="3324634"/>
                  <a:ext cx="371717" cy="511034"/>
                  <a:chOff x="2146081" y="3324634"/>
                  <a:chExt cx="378099" cy="511034"/>
                </a:xfrm>
              </p:grpSpPr>
              <p:grpSp>
                <p:nvGrpSpPr>
                  <p:cNvPr id="72" name="그룹 71">
                    <a:extLst>
                      <a:ext uri="{FF2B5EF4-FFF2-40B4-BE49-F238E27FC236}">
                        <a16:creationId xmlns:a16="http://schemas.microsoft.com/office/drawing/2014/main" id="{69E166CF-4F9B-D996-D3BB-59120812D1E0}"/>
                      </a:ext>
                    </a:extLst>
                  </p:cNvPr>
                  <p:cNvGrpSpPr/>
                  <p:nvPr/>
                </p:nvGrpSpPr>
                <p:grpSpPr>
                  <a:xfrm>
                    <a:off x="2146081" y="3324634"/>
                    <a:ext cx="274846" cy="511034"/>
                    <a:chOff x="2146082" y="3324634"/>
                    <a:chExt cx="362522" cy="511034"/>
                  </a:xfrm>
                </p:grpSpPr>
                <p:sp>
                  <p:nvSpPr>
                    <p:cNvPr id="74" name="직사각형 73">
                      <a:extLst>
                        <a:ext uri="{FF2B5EF4-FFF2-40B4-BE49-F238E27FC236}">
                          <a16:creationId xmlns:a16="http://schemas.microsoft.com/office/drawing/2014/main" id="{26A4461C-8D5A-73C6-2798-15E80FDEFC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6082" y="3324634"/>
                      <a:ext cx="85243" cy="511034"/>
                    </a:xfrm>
                    <a:prstGeom prst="rect">
                      <a:avLst/>
                    </a:prstGeom>
                    <a:solidFill>
                      <a:srgbClr val="4BACC6"/>
                    </a:solidFill>
                    <a:ln w="25400" cap="flat" cmpd="sng" algn="ctr">
                      <a:solidFill>
                        <a:srgbClr val="4BACC6">
                          <a:shade val="15000"/>
                        </a:srgbClr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75" name="직사각형 74">
                      <a:extLst>
                        <a:ext uri="{FF2B5EF4-FFF2-40B4-BE49-F238E27FC236}">
                          <a16:creationId xmlns:a16="http://schemas.microsoft.com/office/drawing/2014/main" id="{83382888-1A1E-7EA5-9909-E766F960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4722" y="3398020"/>
                      <a:ext cx="85243" cy="374941"/>
                    </a:xfrm>
                    <a:prstGeom prst="rect">
                      <a:avLst/>
                    </a:prstGeom>
                    <a:solidFill>
                      <a:srgbClr val="4BACC6"/>
                    </a:solidFill>
                    <a:ln w="25400" cap="flat" cmpd="sng" algn="ctr">
                      <a:solidFill>
                        <a:srgbClr val="4BACC6">
                          <a:shade val="15000"/>
                        </a:srgbClr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76" name="직사각형 75">
                      <a:extLst>
                        <a:ext uri="{FF2B5EF4-FFF2-40B4-BE49-F238E27FC236}">
                          <a16:creationId xmlns:a16="http://schemas.microsoft.com/office/drawing/2014/main" id="{DD830E84-4F9B-038D-612B-D87E12CE36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3361" y="3469056"/>
                      <a:ext cx="85243" cy="225831"/>
                    </a:xfrm>
                    <a:prstGeom prst="rect">
                      <a:avLst/>
                    </a:prstGeom>
                    <a:solidFill>
                      <a:srgbClr val="4BACC6"/>
                    </a:solidFill>
                    <a:ln w="25400" cap="flat" cmpd="sng" algn="ctr">
                      <a:solidFill>
                        <a:srgbClr val="4BACC6">
                          <a:shade val="15000"/>
                        </a:srgbClr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80D09318-E678-0C61-97A5-C73A186746B5}"/>
                      </a:ext>
                    </a:extLst>
                  </p:cNvPr>
                  <p:cNvSpPr/>
                  <p:nvPr/>
                </p:nvSpPr>
                <p:spPr>
                  <a:xfrm>
                    <a:off x="2459553" y="3519981"/>
                    <a:ext cx="64627" cy="131020"/>
                  </a:xfrm>
                  <a:prstGeom prst="rect">
                    <a:avLst/>
                  </a:prstGeom>
                  <a:solidFill>
                    <a:srgbClr val="4BACC6"/>
                  </a:solidFill>
                  <a:ln w="25400" cap="flat" cmpd="sng" algn="ctr">
                    <a:solidFill>
                      <a:srgbClr val="4BACC6">
                        <a:shade val="1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88685DDC-D9A8-D3D5-BABE-5610659D48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33172" y="3456918"/>
                      <a:ext cx="149157" cy="30032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>
                      <a:defPPr>
                        <a:defRPr lang="ko-KR"/>
                      </a:defPPr>
                      <a:lvl1pPr>
                        <a:defRPr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Y헤드라인M" pitchFamily="18" charset="-127"/>
                        </a:defRPr>
                      </a:lvl1pPr>
                      <a:lvl2pPr>
                        <a:defRPr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</a:defRPr>
                      </a:lvl2pPr>
                      <a:lvl3pPr>
                        <a:defRPr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</a:defRPr>
                      </a:lvl3pPr>
                      <a:lvl4pPr>
                        <a:defRPr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</a:defRPr>
                      </a:lvl4pPr>
                      <a:lvl5pPr>
                        <a:defRPr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</a:defRPr>
                      </a:lvl5pPr>
                      <a:lvl6pPr>
                        <a:defRPr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</a:defRPr>
                      </a:lvl6pPr>
                      <a:lvl7pPr>
                        <a:defRPr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</a:defRPr>
                      </a:lvl7pPr>
                      <a:lvl8pPr>
                        <a:defRPr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</a:defRPr>
                      </a:lvl8pPr>
                      <a:lvl9pPr>
                        <a:defRPr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ko-KR" altLang="en-US" sz="1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⋯</m:t>
                            </m:r>
                          </m:oMath>
                        </m:oMathPara>
                      </a14:m>
                      <a:endParaRPr kumimoji="0" lang="ko-KR" altLang="en-US" sz="1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HY헤드라인M" pitchFamily="18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80" name="TextBox 179">
                      <a:extLst>
                        <a:ext uri="{FF2B5EF4-FFF2-40B4-BE49-F238E27FC236}">
                          <a16:creationId xmlns:a16="http://schemas.microsoft.com/office/drawing/2014/main" id="{D37BF24E-B932-F9D9-561F-5EBEEF204D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3172" y="3456918"/>
                      <a:ext cx="149157" cy="30032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293AB75-B46F-4D8B-E18E-DE2C0B8AAE12}"/>
                </a:ext>
              </a:extLst>
            </p:cNvPr>
            <p:cNvGrpSpPr/>
            <p:nvPr/>
          </p:nvGrpSpPr>
          <p:grpSpPr>
            <a:xfrm>
              <a:off x="6307001" y="4591111"/>
              <a:ext cx="791497" cy="1598883"/>
              <a:chOff x="6307001" y="4591111"/>
              <a:chExt cx="791497" cy="1598883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ED26746-EE73-7FC6-EC79-353D5EFF9248}"/>
                  </a:ext>
                </a:extLst>
              </p:cNvPr>
              <p:cNvGrpSpPr/>
              <p:nvPr/>
            </p:nvGrpSpPr>
            <p:grpSpPr>
              <a:xfrm>
                <a:off x="6307001" y="4591111"/>
                <a:ext cx="791497" cy="1598883"/>
                <a:chOff x="5014817" y="3322801"/>
                <a:chExt cx="936770" cy="2175966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4E11E47A-F023-03C5-EF1F-3EDFC979ED8E}"/>
                    </a:ext>
                  </a:extLst>
                </p:cNvPr>
                <p:cNvGrpSpPr/>
                <p:nvPr/>
              </p:nvGrpSpPr>
              <p:grpSpPr>
                <a:xfrm>
                  <a:off x="5014817" y="3322801"/>
                  <a:ext cx="936770" cy="2175966"/>
                  <a:chOff x="4953000" y="3325068"/>
                  <a:chExt cx="936770" cy="2175966"/>
                </a:xfrm>
              </p:grpSpPr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5B9C517C-6B8D-CD4E-26A4-B6FC889097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953000" y="3325068"/>
                    <a:ext cx="0" cy="2175966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A30CFBEB-2BBE-56C5-003C-458C7BFAB5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87193" y="3325068"/>
                    <a:ext cx="0" cy="2175966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dash"/>
                  </a:ln>
                  <a:effectLst/>
                </p:spPr>
              </p:cxnSp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F9395F80-AA85-789F-6844-EEEA0E143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21386" y="3325068"/>
                    <a:ext cx="0" cy="2175966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dash"/>
                  </a:ln>
                  <a:effectLst/>
                </p:spPr>
              </p:cxnSp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DC0D0EE3-A1C7-E73A-F74E-713EE61686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655579" y="3325068"/>
                    <a:ext cx="0" cy="2175966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dash"/>
                  </a:ln>
                  <a:effectLst/>
                </p:spPr>
              </p:cxnSp>
              <p:cxnSp>
                <p:nvCxnSpPr>
                  <p:cNvPr id="64" name="직선 연결선 63">
                    <a:extLst>
                      <a:ext uri="{FF2B5EF4-FFF2-40B4-BE49-F238E27FC236}">
                        <a16:creationId xmlns:a16="http://schemas.microsoft.com/office/drawing/2014/main" id="{F50FB4B0-C63D-D5BE-99DE-E91BFC9692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889770" y="3325068"/>
                    <a:ext cx="0" cy="2175966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" lastClr="FFFFFF">
                        <a:lumMod val="65000"/>
                      </a:sysClr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E1BE4317-A868-2060-64C6-B4F727F9AD1E}"/>
                    </a:ext>
                  </a:extLst>
                </p:cNvPr>
                <p:cNvSpPr/>
                <p:nvPr/>
              </p:nvSpPr>
              <p:spPr>
                <a:xfrm>
                  <a:off x="5174469" y="4597410"/>
                  <a:ext cx="173178" cy="409181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shade val="51000"/>
                        <a:satMod val="130000"/>
                      </a:srgbClr>
                    </a:gs>
                    <a:gs pos="80000">
                      <a:srgbClr val="4BACC6">
                        <a:shade val="93000"/>
                        <a:satMod val="130000"/>
                      </a:srgbClr>
                    </a:gs>
                    <a:gs pos="100000">
                      <a:srgbClr val="4BACC6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vert="eaVert" rtlCol="0" anchor="ctr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5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/>
                      <a:ea typeface="맑은 고딕" panose="020B0503020000020004" pitchFamily="50" charset="-127"/>
                      <a:cs typeface="+mn-cs"/>
                    </a:rPr>
                    <a:t>EGO</a:t>
                  </a:r>
                  <a:endParaRPr kumimoji="0" lang="ko-KR" altLang="en-US" sz="5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5AFB1C37-C74C-645F-3A84-148073C71548}"/>
                  </a:ext>
                </a:extLst>
              </p:cNvPr>
              <p:cNvSpPr/>
              <p:nvPr/>
            </p:nvSpPr>
            <p:spPr>
              <a:xfrm>
                <a:off x="6627605" y="4735590"/>
                <a:ext cx="146322" cy="300663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eaVert" rtlCol="0" anchor="ctr" anchorCtr="0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SV</a:t>
                </a:r>
                <a:endParaRPr kumimoji="0" lang="ko-KR" altLang="en-US" sz="5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238B83A-C898-436A-1074-929E4CB00214}"/>
                  </a:ext>
                </a:extLst>
              </p:cNvPr>
              <p:cNvSpPr/>
              <p:nvPr/>
            </p:nvSpPr>
            <p:spPr>
              <a:xfrm>
                <a:off x="6839793" y="5745680"/>
                <a:ext cx="146322" cy="300663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eaVert" rtlCol="0" anchor="ctr" anchorCtr="0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SV</a:t>
                </a:r>
                <a:endParaRPr kumimoji="0" lang="ko-KR" altLang="en-US" sz="5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BD1D38F-EA76-D971-D9DA-773672FCCF7E}"/>
                  </a:ext>
                </a:extLst>
              </p:cNvPr>
              <p:cNvSpPr/>
              <p:nvPr/>
            </p:nvSpPr>
            <p:spPr>
              <a:xfrm>
                <a:off x="6414752" y="4991499"/>
                <a:ext cx="146322" cy="300663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eaVert" rtlCol="0" anchor="ctr" anchorCtr="0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SV</a:t>
                </a:r>
                <a:endParaRPr kumimoji="0" lang="ko-KR" altLang="en-US" sz="5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DF263B72-1E8D-926C-B304-86131587C9D8}"/>
                  </a:ext>
                </a:extLst>
              </p:cNvPr>
              <p:cNvSpPr/>
              <p:nvPr/>
            </p:nvSpPr>
            <p:spPr>
              <a:xfrm>
                <a:off x="6519102" y="4635643"/>
                <a:ext cx="221025" cy="902715"/>
              </a:xfrm>
              <a:custGeom>
                <a:avLst/>
                <a:gdLst>
                  <a:gd name="connsiteX0" fmla="*/ 0 w 192716"/>
                  <a:gd name="connsiteY0" fmla="*/ 1065228 h 1065228"/>
                  <a:gd name="connsiteX1" fmla="*/ 37708 w 192716"/>
                  <a:gd name="connsiteY1" fmla="*/ 631595 h 1065228"/>
                  <a:gd name="connsiteX2" fmla="*/ 179110 w 192716"/>
                  <a:gd name="connsiteY2" fmla="*/ 405352 h 1065228"/>
                  <a:gd name="connsiteX3" fmla="*/ 179110 w 192716"/>
                  <a:gd name="connsiteY3" fmla="*/ 0 h 1065228"/>
                  <a:gd name="connsiteX0" fmla="*/ 0 w 193155"/>
                  <a:gd name="connsiteY0" fmla="*/ 1065228 h 1065228"/>
                  <a:gd name="connsiteX1" fmla="*/ 37708 w 193155"/>
                  <a:gd name="connsiteY1" fmla="*/ 631595 h 1065228"/>
                  <a:gd name="connsiteX2" fmla="*/ 179817 w 193155"/>
                  <a:gd name="connsiteY2" fmla="*/ 515432 h 1065228"/>
                  <a:gd name="connsiteX3" fmla="*/ 179110 w 193155"/>
                  <a:gd name="connsiteY3" fmla="*/ 0 h 1065228"/>
                  <a:gd name="connsiteX0" fmla="*/ 0 w 193155"/>
                  <a:gd name="connsiteY0" fmla="*/ 1065228 h 1065228"/>
                  <a:gd name="connsiteX1" fmla="*/ 50425 w 193155"/>
                  <a:gd name="connsiteY1" fmla="*/ 815061 h 1065228"/>
                  <a:gd name="connsiteX2" fmla="*/ 179817 w 193155"/>
                  <a:gd name="connsiteY2" fmla="*/ 515432 h 1065228"/>
                  <a:gd name="connsiteX3" fmla="*/ 179110 w 193155"/>
                  <a:gd name="connsiteY3" fmla="*/ 0 h 1065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155" h="1065228">
                    <a:moveTo>
                      <a:pt x="0" y="1065228"/>
                    </a:moveTo>
                    <a:cubicBezTo>
                      <a:pt x="3928" y="903401"/>
                      <a:pt x="20456" y="906694"/>
                      <a:pt x="50425" y="815061"/>
                    </a:cubicBezTo>
                    <a:cubicBezTo>
                      <a:pt x="80394" y="723428"/>
                      <a:pt x="156250" y="620698"/>
                      <a:pt x="179817" y="515432"/>
                    </a:cubicBezTo>
                    <a:cubicBezTo>
                      <a:pt x="203384" y="410166"/>
                      <a:pt x="190893" y="150043"/>
                      <a:pt x="179110" y="0"/>
                    </a:cubicBezTo>
                  </a:path>
                </a:pathLst>
              </a:custGeom>
              <a:noFill/>
              <a:ln w="25400" cap="flat" cmpd="sng" algn="ctr">
                <a:solidFill>
                  <a:srgbClr val="8064A2">
                    <a:lumMod val="40000"/>
                    <a:lumOff val="6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122BE599-F48C-CABF-9568-57E97C0BFC7C}"/>
                  </a:ext>
                </a:extLst>
              </p:cNvPr>
              <p:cNvSpPr/>
              <p:nvPr/>
            </p:nvSpPr>
            <p:spPr>
              <a:xfrm>
                <a:off x="6521036" y="4708809"/>
                <a:ext cx="434025" cy="829549"/>
              </a:xfrm>
              <a:custGeom>
                <a:avLst/>
                <a:gdLst>
                  <a:gd name="connsiteX0" fmla="*/ 0 w 192716"/>
                  <a:gd name="connsiteY0" fmla="*/ 1065228 h 1065228"/>
                  <a:gd name="connsiteX1" fmla="*/ 37708 w 192716"/>
                  <a:gd name="connsiteY1" fmla="*/ 631595 h 1065228"/>
                  <a:gd name="connsiteX2" fmla="*/ 179110 w 192716"/>
                  <a:gd name="connsiteY2" fmla="*/ 405352 h 1065228"/>
                  <a:gd name="connsiteX3" fmla="*/ 179110 w 192716"/>
                  <a:gd name="connsiteY3" fmla="*/ 0 h 1065228"/>
                  <a:gd name="connsiteX0" fmla="*/ 0 w 193155"/>
                  <a:gd name="connsiteY0" fmla="*/ 1065228 h 1065228"/>
                  <a:gd name="connsiteX1" fmla="*/ 37708 w 193155"/>
                  <a:gd name="connsiteY1" fmla="*/ 631595 h 1065228"/>
                  <a:gd name="connsiteX2" fmla="*/ 179817 w 193155"/>
                  <a:gd name="connsiteY2" fmla="*/ 515432 h 1065228"/>
                  <a:gd name="connsiteX3" fmla="*/ 179110 w 193155"/>
                  <a:gd name="connsiteY3" fmla="*/ 0 h 1065228"/>
                  <a:gd name="connsiteX0" fmla="*/ 0 w 193155"/>
                  <a:gd name="connsiteY0" fmla="*/ 1065228 h 1065228"/>
                  <a:gd name="connsiteX1" fmla="*/ 50425 w 193155"/>
                  <a:gd name="connsiteY1" fmla="*/ 815061 h 1065228"/>
                  <a:gd name="connsiteX2" fmla="*/ 179817 w 193155"/>
                  <a:gd name="connsiteY2" fmla="*/ 515432 h 1065228"/>
                  <a:gd name="connsiteX3" fmla="*/ 179110 w 193155"/>
                  <a:gd name="connsiteY3" fmla="*/ 0 h 1065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155" h="1065228">
                    <a:moveTo>
                      <a:pt x="0" y="1065228"/>
                    </a:moveTo>
                    <a:cubicBezTo>
                      <a:pt x="3928" y="903401"/>
                      <a:pt x="20456" y="906694"/>
                      <a:pt x="50425" y="815061"/>
                    </a:cubicBezTo>
                    <a:cubicBezTo>
                      <a:pt x="80394" y="723428"/>
                      <a:pt x="156250" y="620698"/>
                      <a:pt x="179817" y="515432"/>
                    </a:cubicBezTo>
                    <a:cubicBezTo>
                      <a:pt x="203384" y="410166"/>
                      <a:pt x="190893" y="150043"/>
                      <a:pt x="179110" y="0"/>
                    </a:cubicBezTo>
                  </a:path>
                </a:pathLst>
              </a:custGeom>
              <a:noFill/>
              <a:ln w="25400" cap="flat" cmpd="sng" algn="ctr">
                <a:solidFill>
                  <a:srgbClr val="8064A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0A661044-4130-0A06-6E50-A932B390BCEF}"/>
                  </a:ext>
                </a:extLst>
              </p:cNvPr>
              <p:cNvSpPr/>
              <p:nvPr/>
            </p:nvSpPr>
            <p:spPr>
              <a:xfrm>
                <a:off x="6521563" y="5103201"/>
                <a:ext cx="436810" cy="432622"/>
              </a:xfrm>
              <a:custGeom>
                <a:avLst/>
                <a:gdLst>
                  <a:gd name="connsiteX0" fmla="*/ 0 w 192716"/>
                  <a:gd name="connsiteY0" fmla="*/ 1065228 h 1065228"/>
                  <a:gd name="connsiteX1" fmla="*/ 37708 w 192716"/>
                  <a:gd name="connsiteY1" fmla="*/ 631595 h 1065228"/>
                  <a:gd name="connsiteX2" fmla="*/ 179110 w 192716"/>
                  <a:gd name="connsiteY2" fmla="*/ 405352 h 1065228"/>
                  <a:gd name="connsiteX3" fmla="*/ 179110 w 192716"/>
                  <a:gd name="connsiteY3" fmla="*/ 0 h 1065228"/>
                  <a:gd name="connsiteX0" fmla="*/ 0 w 193155"/>
                  <a:gd name="connsiteY0" fmla="*/ 1065228 h 1065228"/>
                  <a:gd name="connsiteX1" fmla="*/ 37708 w 193155"/>
                  <a:gd name="connsiteY1" fmla="*/ 631595 h 1065228"/>
                  <a:gd name="connsiteX2" fmla="*/ 179817 w 193155"/>
                  <a:gd name="connsiteY2" fmla="*/ 515432 h 1065228"/>
                  <a:gd name="connsiteX3" fmla="*/ 179110 w 193155"/>
                  <a:gd name="connsiteY3" fmla="*/ 0 h 1065228"/>
                  <a:gd name="connsiteX0" fmla="*/ 0 w 193155"/>
                  <a:gd name="connsiteY0" fmla="*/ 1065228 h 1065228"/>
                  <a:gd name="connsiteX1" fmla="*/ 50425 w 193155"/>
                  <a:gd name="connsiteY1" fmla="*/ 815061 h 1065228"/>
                  <a:gd name="connsiteX2" fmla="*/ 179817 w 193155"/>
                  <a:gd name="connsiteY2" fmla="*/ 515432 h 1065228"/>
                  <a:gd name="connsiteX3" fmla="*/ 179110 w 193155"/>
                  <a:gd name="connsiteY3" fmla="*/ 0 h 1065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155" h="1065228">
                    <a:moveTo>
                      <a:pt x="0" y="1065228"/>
                    </a:moveTo>
                    <a:cubicBezTo>
                      <a:pt x="3928" y="903401"/>
                      <a:pt x="20456" y="906694"/>
                      <a:pt x="50425" y="815061"/>
                    </a:cubicBezTo>
                    <a:cubicBezTo>
                      <a:pt x="80394" y="723428"/>
                      <a:pt x="156250" y="620698"/>
                      <a:pt x="179817" y="515432"/>
                    </a:cubicBezTo>
                    <a:cubicBezTo>
                      <a:pt x="203384" y="410166"/>
                      <a:pt x="190893" y="150043"/>
                      <a:pt x="179110" y="0"/>
                    </a:cubicBezTo>
                  </a:path>
                </a:pathLst>
              </a:custGeom>
              <a:noFill/>
              <a:ln w="25400" cap="flat" cmpd="sng" algn="ctr">
                <a:solidFill>
                  <a:srgbClr val="8064A2">
                    <a:lumMod val="40000"/>
                    <a:lumOff val="6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BEB8D79B-1EAD-A47C-AD9E-21B84650C706}"/>
                  </a:ext>
                </a:extLst>
              </p:cNvPr>
              <p:cNvSpPr/>
              <p:nvPr/>
            </p:nvSpPr>
            <p:spPr>
              <a:xfrm>
                <a:off x="6504874" y="4635643"/>
                <a:ext cx="45719" cy="900180"/>
              </a:xfrm>
              <a:custGeom>
                <a:avLst/>
                <a:gdLst>
                  <a:gd name="connsiteX0" fmla="*/ 0 w 192716"/>
                  <a:gd name="connsiteY0" fmla="*/ 1065228 h 1065228"/>
                  <a:gd name="connsiteX1" fmla="*/ 37708 w 192716"/>
                  <a:gd name="connsiteY1" fmla="*/ 631595 h 1065228"/>
                  <a:gd name="connsiteX2" fmla="*/ 179110 w 192716"/>
                  <a:gd name="connsiteY2" fmla="*/ 405352 h 1065228"/>
                  <a:gd name="connsiteX3" fmla="*/ 179110 w 192716"/>
                  <a:gd name="connsiteY3" fmla="*/ 0 h 1065228"/>
                  <a:gd name="connsiteX0" fmla="*/ 0 w 193155"/>
                  <a:gd name="connsiteY0" fmla="*/ 1065228 h 1065228"/>
                  <a:gd name="connsiteX1" fmla="*/ 37708 w 193155"/>
                  <a:gd name="connsiteY1" fmla="*/ 631595 h 1065228"/>
                  <a:gd name="connsiteX2" fmla="*/ 179817 w 193155"/>
                  <a:gd name="connsiteY2" fmla="*/ 515432 h 1065228"/>
                  <a:gd name="connsiteX3" fmla="*/ 179110 w 193155"/>
                  <a:gd name="connsiteY3" fmla="*/ 0 h 1065228"/>
                  <a:gd name="connsiteX0" fmla="*/ 0 w 193155"/>
                  <a:gd name="connsiteY0" fmla="*/ 1065228 h 1065228"/>
                  <a:gd name="connsiteX1" fmla="*/ 50425 w 193155"/>
                  <a:gd name="connsiteY1" fmla="*/ 815061 h 1065228"/>
                  <a:gd name="connsiteX2" fmla="*/ 179817 w 193155"/>
                  <a:gd name="connsiteY2" fmla="*/ 515432 h 1065228"/>
                  <a:gd name="connsiteX3" fmla="*/ 179110 w 193155"/>
                  <a:gd name="connsiteY3" fmla="*/ 0 h 1065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155" h="1065228">
                    <a:moveTo>
                      <a:pt x="0" y="1065228"/>
                    </a:moveTo>
                    <a:cubicBezTo>
                      <a:pt x="3928" y="903401"/>
                      <a:pt x="20456" y="906694"/>
                      <a:pt x="50425" y="815061"/>
                    </a:cubicBezTo>
                    <a:cubicBezTo>
                      <a:pt x="80394" y="723428"/>
                      <a:pt x="156250" y="620698"/>
                      <a:pt x="179817" y="515432"/>
                    </a:cubicBezTo>
                    <a:cubicBezTo>
                      <a:pt x="203384" y="410166"/>
                      <a:pt x="190893" y="150043"/>
                      <a:pt x="179110" y="0"/>
                    </a:cubicBezTo>
                  </a:path>
                </a:pathLst>
              </a:custGeom>
              <a:noFill/>
              <a:ln w="25400" cap="flat" cmpd="sng" algn="ctr">
                <a:solidFill>
                  <a:srgbClr val="8064A2">
                    <a:lumMod val="40000"/>
                    <a:lumOff val="6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9" name="화살표: 오른쪽 48">
              <a:extLst>
                <a:ext uri="{FF2B5EF4-FFF2-40B4-BE49-F238E27FC236}">
                  <a16:creationId xmlns:a16="http://schemas.microsoft.com/office/drawing/2014/main" id="{618DA6A5-4AA1-A261-016B-2FEDCB534C34}"/>
                </a:ext>
              </a:extLst>
            </p:cNvPr>
            <p:cNvSpPr/>
            <p:nvPr/>
          </p:nvSpPr>
          <p:spPr>
            <a:xfrm>
              <a:off x="3931366" y="4940218"/>
              <a:ext cx="191766" cy="865281"/>
            </a:xfrm>
            <a:prstGeom prst="rightArrow">
              <a:avLst/>
            </a:prstGeom>
            <a:solidFill>
              <a:sysClr val="windowText" lastClr="000000">
                <a:alpha val="50000"/>
              </a:sys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9FE87A78-13C4-241F-8D4B-AB2B062EFC95}"/>
              </a:ext>
            </a:extLst>
          </p:cNvPr>
          <p:cNvGrpSpPr/>
          <p:nvPr/>
        </p:nvGrpSpPr>
        <p:grpSpPr>
          <a:xfrm>
            <a:off x="1899324" y="4447556"/>
            <a:ext cx="1259194" cy="1223593"/>
            <a:chOff x="1304386" y="4320674"/>
            <a:chExt cx="973951" cy="1011144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F7CE182-4D81-FCAC-1961-5EA6905AA349}"/>
                </a:ext>
              </a:extLst>
            </p:cNvPr>
            <p:cNvSpPr/>
            <p:nvPr/>
          </p:nvSpPr>
          <p:spPr>
            <a:xfrm>
              <a:off x="1330956" y="5113325"/>
              <a:ext cx="947381" cy="21849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시뮬레이터</a:t>
              </a:r>
              <a:endParaRPr kumimoji="0" lang="en-US" sz="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C8E88D46-D981-39ED-097D-E9BF1824C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04386" y="4322291"/>
              <a:ext cx="478704" cy="396835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5C33AC12-FFCD-8094-BFB1-CD9AF860E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04386" y="4718642"/>
              <a:ext cx="480733" cy="398451"/>
            </a:xfrm>
            <a:prstGeom prst="rect">
              <a:avLst/>
            </a:prstGeom>
          </p:spPr>
        </p:pic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2AE896D9-A0FC-D913-3918-BF399731CB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3796"/>
            <a:stretch/>
          </p:blipFill>
          <p:spPr>
            <a:xfrm>
              <a:off x="1785119" y="4718642"/>
              <a:ext cx="478704" cy="396834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9BA90A6A-BAA7-C380-0D27-F1B182A01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83090" y="4320674"/>
              <a:ext cx="480733" cy="397915"/>
            </a:xfrm>
            <a:prstGeom prst="rect">
              <a:avLst/>
            </a:prstGeom>
          </p:spPr>
        </p:pic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B180CCE-A0A5-2441-D9E1-8952DC96D62A}"/>
              </a:ext>
            </a:extLst>
          </p:cNvPr>
          <p:cNvSpPr/>
          <p:nvPr/>
        </p:nvSpPr>
        <p:spPr bwMode="auto">
          <a:xfrm>
            <a:off x="1670653" y="5789437"/>
            <a:ext cx="8898524" cy="26161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1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 모델 구조 설계를 위한 입출력 인터페이스 정의</a:t>
            </a:r>
            <a:endParaRPr kumimoji="0" lang="en-US" altLang="ko-KR" sz="1100" b="1" ker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964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1BA34-8070-41FB-A7EC-8D1DED844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B8342F3-1745-B5AD-5127-AD4F49568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2. </a:t>
            </a:r>
            <a:r>
              <a:rPr lang="ko-KR" altLang="en-US" sz="1800" dirty="0"/>
              <a:t>최적 주행 전략 생성 딥러닝 모델 설계 및 구현</a:t>
            </a:r>
            <a:r>
              <a:rPr lang="en-US" altLang="ko-KR" sz="1800" dirty="0"/>
              <a:t> (Pluto </a:t>
            </a:r>
            <a:r>
              <a:rPr lang="ko-KR" altLang="en-US" sz="1800" dirty="0"/>
              <a:t>모델 선정 및 구현</a:t>
            </a:r>
            <a:r>
              <a:rPr lang="en-US" altLang="ko-KR" sz="1800" dirty="0"/>
              <a:t>)</a:t>
            </a:r>
          </a:p>
          <a:p>
            <a:pPr lvl="1"/>
            <a:r>
              <a:rPr lang="ko-KR" altLang="en-US" sz="1600" dirty="0"/>
              <a:t>최적 주행 전략 생성 모델 </a:t>
            </a:r>
            <a:r>
              <a:rPr lang="en-US" altLang="ko-KR" sz="1600" dirty="0"/>
              <a:t>1</a:t>
            </a:r>
            <a:r>
              <a:rPr lang="ko-KR" altLang="en-US" sz="1600" dirty="0"/>
              <a:t>차 개발</a:t>
            </a:r>
            <a:endParaRPr lang="en-US" altLang="ko-KR" sz="1600" dirty="0"/>
          </a:p>
          <a:p>
            <a:pPr marL="1257300" lvl="2" indent="-342900">
              <a:buAutoNum type="arabicParenR"/>
            </a:pP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Learning-based Motion Prediction</a:t>
            </a:r>
            <a:r>
              <a:rPr lang="en-US" altLang="ko-KR" sz="1400" b="1" dirty="0"/>
              <a:t> </a:t>
            </a:r>
            <a:r>
              <a:rPr lang="ko-KR" altLang="en-US" sz="1400" dirty="0"/>
              <a:t>모델 선정</a:t>
            </a:r>
            <a:r>
              <a:rPr lang="en-US" altLang="ko-KR" sz="1400" dirty="0"/>
              <a:t>/</a:t>
            </a:r>
            <a:r>
              <a:rPr lang="ko-KR" altLang="en-US" sz="1400" dirty="0"/>
              <a:t>학습 및 성능 평가</a:t>
            </a:r>
            <a:endParaRPr lang="en-US" altLang="ko-KR" sz="1400" dirty="0"/>
          </a:p>
          <a:p>
            <a:pPr marL="1257300" lvl="2" indent="-342900">
              <a:buAutoNum type="arabicParenR"/>
            </a:pPr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Rule-based Motion Planning</a:t>
            </a:r>
            <a:r>
              <a:rPr lang="en-US" altLang="ko-KR" sz="1400" b="1" dirty="0"/>
              <a:t> </a:t>
            </a:r>
            <a:r>
              <a:rPr lang="ko-KR" altLang="en-US" sz="1400" dirty="0"/>
              <a:t>구현 및 연동</a:t>
            </a: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</a:t>
            </a:r>
            <a:r>
              <a:rPr lang="en-US" altLang="ko-KR" sz="1400" dirty="0"/>
              <a:t> Learning-based Motion Prediction + Rule-based Motion Planning </a:t>
            </a:r>
            <a:r>
              <a:rPr lang="ko-KR" altLang="en-US" sz="1400" dirty="0"/>
              <a:t>연동</a:t>
            </a:r>
            <a:endParaRPr lang="en-US" altLang="ko-KR" sz="1400" dirty="0"/>
          </a:p>
          <a:p>
            <a:pPr lvl="1"/>
            <a:r>
              <a:rPr lang="ko-KR" altLang="en-US" sz="1600" dirty="0"/>
              <a:t>최적 주행 전략 생성 모델 </a:t>
            </a:r>
            <a:r>
              <a:rPr lang="en-US" altLang="ko-KR" sz="1600" dirty="0"/>
              <a:t>2</a:t>
            </a:r>
            <a:r>
              <a:rPr lang="ko-KR" altLang="en-US" sz="1600" dirty="0"/>
              <a:t>차 개발</a:t>
            </a:r>
            <a:endParaRPr lang="en-US" altLang="ko-KR" sz="1600" dirty="0"/>
          </a:p>
          <a:p>
            <a:pPr marL="1257300" lvl="2" indent="-342900">
              <a:buAutoNum type="arabicParenR"/>
            </a:pP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Learning-based Motion Prediction</a:t>
            </a:r>
            <a:r>
              <a:rPr lang="en-US" altLang="ko-KR" sz="1400" b="1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Learning-based Motion Planning </a:t>
            </a:r>
            <a:r>
              <a:rPr lang="ko-KR" altLang="en-US" sz="1400" dirty="0"/>
              <a:t>모델 구현</a:t>
            </a: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en-US" altLang="ko-KR" sz="1400" dirty="0"/>
              <a:t>Motion Planning </a:t>
            </a:r>
            <a:r>
              <a:rPr lang="ko-KR" altLang="en-US" sz="1400" dirty="0"/>
              <a:t>목적을 위한 모델 구조 추가 설계</a:t>
            </a:r>
            <a:endParaRPr lang="en-US" altLang="ko-KR" sz="1400" dirty="0"/>
          </a:p>
          <a:p>
            <a:pPr marL="1257300" lvl="2" indent="-342900">
              <a:buAutoNum type="arabicParenR"/>
            </a:pPr>
            <a:r>
              <a:rPr lang="en-US" altLang="ko-KR" dirty="0"/>
              <a:t>Learning-based Motion Prediction/Planning </a:t>
            </a:r>
            <a:r>
              <a:rPr lang="ko-KR" altLang="en-US" dirty="0"/>
              <a:t>구현 모델 평가</a:t>
            </a:r>
            <a:endParaRPr lang="en-US" altLang="ko-KR" dirty="0"/>
          </a:p>
          <a:p>
            <a:pPr marL="514350" lvl="1"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02EAAB-9B68-903B-B226-EE463B7EF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(25.03~08) [HMG] </a:t>
            </a:r>
            <a:r>
              <a:rPr lang="ko-KR" altLang="en-US" sz="2400" dirty="0"/>
              <a:t>딥러닝 모델 기반 주행 전략 생성 </a:t>
            </a:r>
            <a:r>
              <a:rPr lang="en-US" altLang="ko-KR" sz="2400" dirty="0"/>
              <a:t>AI </a:t>
            </a:r>
            <a:r>
              <a:rPr lang="ko-KR" altLang="en-US" sz="2400" dirty="0"/>
              <a:t>시스템 개발</a:t>
            </a:r>
            <a:endParaRPr lang="ko-KR" altLang="en-US" dirty="0"/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00EA4A20-079B-B016-5933-F8E54DD2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887956"/>
            <a:ext cx="9906000" cy="2251888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935B628-2A4D-28A5-EA2B-EEB4CACE5514}"/>
              </a:ext>
            </a:extLst>
          </p:cNvPr>
          <p:cNvSpPr/>
          <p:nvPr/>
        </p:nvSpPr>
        <p:spPr bwMode="auto">
          <a:xfrm>
            <a:off x="1143000" y="5878234"/>
            <a:ext cx="4334608" cy="26161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1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 기반 </a:t>
            </a:r>
            <a:r>
              <a:rPr kumimoji="0" lang="en-US" altLang="ko-KR" sz="1100" b="1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Motion Prediction &amp; Rule </a:t>
            </a:r>
            <a:r>
              <a:rPr kumimoji="0" lang="ko-KR" altLang="en-US" sz="1100" b="1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kumimoji="0" lang="en-US" altLang="ko-KR" sz="1100" b="1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Motion Planning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4A7C05F-DCA7-4D45-DEB9-4BAD1D7082BF}"/>
              </a:ext>
            </a:extLst>
          </p:cNvPr>
          <p:cNvSpPr/>
          <p:nvPr/>
        </p:nvSpPr>
        <p:spPr bwMode="auto">
          <a:xfrm>
            <a:off x="6442929" y="5878234"/>
            <a:ext cx="4569435" cy="26161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1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 기반 </a:t>
            </a:r>
            <a:r>
              <a:rPr kumimoji="0" lang="en-US" altLang="ko-KR" sz="1100" b="1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Motion Prediction &amp; Motion Planning</a:t>
            </a:r>
          </a:p>
        </p:txBody>
      </p:sp>
    </p:spTree>
    <p:extLst>
      <p:ext uri="{BB962C8B-B14F-4D97-AF65-F5344CB8AC3E}">
        <p14:creationId xmlns:p14="http://schemas.microsoft.com/office/powerpoint/2010/main" val="435677877"/>
      </p:ext>
    </p:extLst>
  </p:cSld>
  <p:clrMapOvr>
    <a:masterClrMapping/>
  </p:clrMapOvr>
</p:sld>
</file>

<file path=ppt/theme/theme1.xml><?xml version="1.0" encoding="utf-8"?>
<a:theme xmlns:a="http://schemas.openxmlformats.org/drawingml/2006/main" name="AILab_MidnightBlue">
  <a:themeElements>
    <a:clrScheme name="ColorJJ">
      <a:dk1>
        <a:sysClr val="windowText" lastClr="000000"/>
      </a:dk1>
      <a:lt1>
        <a:sysClr val="window" lastClr="FFFFFF"/>
      </a:lt1>
      <a:dk2>
        <a:srgbClr val="616265"/>
      </a:dk2>
      <a:lt2>
        <a:srgbClr val="CACAC8"/>
      </a:lt2>
      <a:accent1>
        <a:srgbClr val="01A0E9"/>
      </a:accent1>
      <a:accent2>
        <a:srgbClr val="005195"/>
      </a:accent2>
      <a:accent3>
        <a:srgbClr val="2EB135"/>
      </a:accent3>
      <a:accent4>
        <a:srgbClr val="FFB201"/>
      </a:accent4>
      <a:accent5>
        <a:srgbClr val="EA7125"/>
      </a:accent5>
      <a:accent6>
        <a:srgbClr val="DC291E"/>
      </a:accent6>
      <a:hlink>
        <a:srgbClr val="005195"/>
      </a:hlink>
      <a:folHlink>
        <a:srgbClr val="01A0E9"/>
      </a:folHlink>
    </a:clrScheme>
    <a:fontScheme name="사용자 지정 1">
      <a:majorFont>
        <a:latin typeface="Tahoma"/>
        <a:ea typeface="HY헤드라인M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  <a:txDef>
      <a:spPr>
        <a:noFill/>
      </a:spPr>
      <a:bodyPr wrap="square" rtlCol="0" anchor="ctr">
        <a:spAutoFit/>
      </a:bodyPr>
      <a:lstStyle>
        <a:defPPr algn="r">
          <a:defRPr sz="2400" b="1" dirty="0" smtClean="0">
            <a:solidFill>
              <a:srgbClr val="002060"/>
            </a:solidFill>
            <a:latin typeface="+mj-lt"/>
          </a:defRPr>
        </a:defPPr>
      </a:lstStyle>
    </a:txDef>
  </a:objectDefaults>
  <a:extraClrSchemeLst>
    <a:extraClrScheme>
      <a:clrScheme name="1_ace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ce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e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e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e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e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e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ILab_template_wide.potx" id="{AB38C626-5B3D-4BD9-9CA7-13A2D03C8D6A}" vid="{9410348C-56C3-4508-910B-A5522D6C39C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2200</TotalTime>
  <Words>1980</Words>
  <Application>Microsoft Office PowerPoint</Application>
  <PresentationFormat>와이드스크린</PresentationFormat>
  <Paragraphs>355</Paragraphs>
  <Slides>23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6" baseType="lpstr">
      <vt:lpstr>굴림</vt:lpstr>
      <vt:lpstr>나눔고딕OTF</vt:lpstr>
      <vt:lpstr>나눔스퀘어OTF</vt:lpstr>
      <vt:lpstr>나눔스퀘어OTF Bold</vt:lpstr>
      <vt:lpstr>맑은 고딕</vt:lpstr>
      <vt:lpstr>휴먼모음T</vt:lpstr>
      <vt:lpstr>Arial</vt:lpstr>
      <vt:lpstr>Cambria Math</vt:lpstr>
      <vt:lpstr>Tahoma</vt:lpstr>
      <vt:lpstr>Wingdings</vt:lpstr>
      <vt:lpstr>Wingdings 2</vt:lpstr>
      <vt:lpstr>Wingdings 3</vt:lpstr>
      <vt:lpstr>AILab_MidnightBlue</vt:lpstr>
      <vt:lpstr>PowerPoint 프레젠테이션</vt:lpstr>
      <vt:lpstr>Portfolio</vt:lpstr>
      <vt:lpstr>(25.03~08) [HMG] 주행 안전 AI 확률 기반 통합 충돌 판단 모듈 연구</vt:lpstr>
      <vt:lpstr>(25.03~08) [HMG] 주행 안전 AI 확률 기반 통합 충돌 판단 모듈 연구</vt:lpstr>
      <vt:lpstr>(25.03~08) [HMG] 주행 안전 AI 확률 기반 통합 충돌 판단 모듈 연구</vt:lpstr>
      <vt:lpstr>(25.03~08) [HMG] 주행 안전 AI 확률 기반 통합 충돌 판단 모듈 연구</vt:lpstr>
      <vt:lpstr>(25.03~08) [HMG] 딥러닝 모델 기반 주행 전략 생성 AI 시스템 개발</vt:lpstr>
      <vt:lpstr>(25.03~08) [HMG] 딥러닝 모델 기반 주행 전략 생성 AI 시스템 개발</vt:lpstr>
      <vt:lpstr>(25.03~08) [HMG] 딥러닝 모델 기반 주행 전략 생성 AI 시스템 개발</vt:lpstr>
      <vt:lpstr>(25.03~08) [HMG] 딥러닝 모델 기반 주행 전략 생성 AI 시스템 개발</vt:lpstr>
      <vt:lpstr>(25.01~02) CARLA Autonomous Challenge - ML</vt:lpstr>
      <vt:lpstr>(25.01~02) CARLA Autonomous Challenge - ML</vt:lpstr>
      <vt:lpstr>(25.01~02) CARLA Autonomous Challenge - ML</vt:lpstr>
      <vt:lpstr>(25.01~02) CARLA Autonomous Challenge - ML</vt:lpstr>
      <vt:lpstr>(24.07~08) CARLA Autonomous Challenge - Rule</vt:lpstr>
      <vt:lpstr>(24.07~08) CARLA Autonomous Challenge - Rule</vt:lpstr>
      <vt:lpstr>(24.07~08) CARLA Autonomous Challenge - Rule</vt:lpstr>
      <vt:lpstr>(24.07~08) CARLA Autonomous Challenge - Rule</vt:lpstr>
      <vt:lpstr>(24.07~08) CARLA Autonomous Challenge - Rule</vt:lpstr>
      <vt:lpstr>(24.05) 국제 대학생 EV 자율주행 경진대회</vt:lpstr>
      <vt:lpstr>(24.01) 현대모비스 모빌리티 SW 해커톤</vt:lpstr>
      <vt:lpstr>(23.11) 성남시 샤크 자율주행 대회</vt:lpstr>
      <vt:lpstr>연구 역량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Jiwon Seok</dc:creator>
  <cp:lastModifiedBy>광훈 석</cp:lastModifiedBy>
  <cp:revision>30</cp:revision>
  <dcterms:created xsi:type="dcterms:W3CDTF">2024-02-21T05:27:22Z</dcterms:created>
  <dcterms:modified xsi:type="dcterms:W3CDTF">2026-02-24T03:44:45Z</dcterms:modified>
</cp:coreProperties>
</file>